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rawings/drawing2.xml" ContentType="application/vnd.openxmlformats-officedocument.drawingml.chartshapes+xml"/>
  <Override PartName="/ppt/diagrams/quickStyle2.xml" ContentType="application/vnd.openxmlformats-officedocument.drawingml.diagramStyl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charts/chart3.xml" ContentType="application/vnd.openxmlformats-officedocument.drawingml.char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drawings/drawing3.xml" ContentType="application/vnd.openxmlformats-officedocument.drawingml.chartshapes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charts/chart4.xml" ContentType="application/vnd.openxmlformats-officedocument.drawingml.chart+xml"/>
  <Override PartName="/ppt/diagrams/data3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handoutMasterIdLst>
    <p:handoutMasterId r:id="rId24"/>
  </p:handoutMasterIdLst>
  <p:sldIdLst>
    <p:sldId id="309" r:id="rId2"/>
    <p:sldId id="388" r:id="rId3"/>
    <p:sldId id="416" r:id="rId4"/>
    <p:sldId id="410" r:id="rId5"/>
    <p:sldId id="411" r:id="rId6"/>
    <p:sldId id="356" r:id="rId7"/>
    <p:sldId id="372" r:id="rId8"/>
    <p:sldId id="371" r:id="rId9"/>
    <p:sldId id="415" r:id="rId10"/>
    <p:sldId id="431" r:id="rId11"/>
    <p:sldId id="428" r:id="rId12"/>
    <p:sldId id="367" r:id="rId13"/>
    <p:sldId id="429" r:id="rId14"/>
    <p:sldId id="392" r:id="rId15"/>
    <p:sldId id="359" r:id="rId16"/>
    <p:sldId id="363" r:id="rId17"/>
    <p:sldId id="364" r:id="rId18"/>
    <p:sldId id="365" r:id="rId19"/>
    <p:sldId id="399" r:id="rId20"/>
    <p:sldId id="366" r:id="rId21"/>
    <p:sldId id="342" r:id="rId22"/>
  </p:sldIdLst>
  <p:sldSz cx="9144000" cy="5143500" type="screen16x9"/>
  <p:notesSz cx="6797675" cy="9928225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A94913"/>
    <a:srgbClr val="7FA357"/>
    <a:srgbClr val="D3D3D3"/>
    <a:srgbClr val="E21A1A"/>
    <a:srgbClr val="BFC5CE"/>
    <a:srgbClr val="606060"/>
    <a:srgbClr val="B0DCF4"/>
    <a:srgbClr val="A67D16"/>
  </p:clrMru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6" y="-139"/>
      </p:cViewPr>
      <p:guideLst>
        <p:guide orient="horz" pos="2210"/>
        <p:guide pos="2880"/>
      </p:guideLst>
    </p:cSldViewPr>
  </p:slideViewPr>
  <p:outlineViewPr>
    <p:cViewPr>
      <p:scale>
        <a:sx n="33" d="100"/>
        <a:sy n="33" d="100"/>
      </p:scale>
      <p:origin x="0" y="1101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3264" y="-77"/>
      </p:cViewPr>
      <p:guideLst>
        <p:guide orient="horz" pos="3128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&#1047;&#1072;&#1073;&#1086;&#1083;&#1086;&#1094;&#1082;&#1080;&#1093;&#1040;&#1040;\Desktop\&#1089;&#1083;&#1072;&#1081;&#1076;&#1099;\&#1044;1%20&#1076;&#1080;&#1085;&#1072;&#1084;&#1080;&#1082;&#1072;%20(&#1086;&#1073;&#1097;+&#1090;&#1103;&#1078;%20+&#1089;&#1084;&#1077;&#1088;&#1090;)%20%20&#1054;&#1040;&#1054;%20%202013-2017%20.xls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&#1063;&#1072;&#1087;&#1083;&#1099;&#1075;&#1080;&#1085;&#1042;&#1057;\AppData\Local\Microsoft\Windows\INetCache\Content.Outlook\3NV9LD55\&#1044;2%20&#1076;&#1080;&#1085;&#1072;&#1084;&#1080;&#1082;&#1072;%20&#1050;&#1063;%20%20(&#1086;&#1073;&#1097;+&#1089;&#1084;&#1077;&#1088;&#1090;)%20%20&#1054;&#1040;&#1054;%20%202014-2018%20-%20&#1082;&#1086;&#1087;&#1080;&#1103;%20-%20&#1082;&#1086;&#1087;&#1080;&#1103;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1063;&#1072;&#1087;&#1083;&#1099;&#1075;&#1080;&#1085;&#1042;&#1057;\Desktop\&#1040;&#1085;&#1072;&#1080;&#1079;%202018%20&#1075;\&#1087;&#1088;&#1080;&#1083;&#1086;&#1078;&#1077;&#1085;&#1080;&#1103;\&#1044;\&#1044;7%20%20&#1042;&#1080;&#1076;&#1099;%20&#1087;&#1088;&#1086;&#1089;&#1096;%20&#1086;&#1073;&#1097;%20&#1078;.&#1076;.%202018.xls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&#1063;&#1072;&#1087;&#1083;&#1099;&#1075;&#1080;&#1085;&#1042;&#1057;\Desktop\&#1040;&#1085;&#1072;&#1080;&#1079;%202018%20&#1075;\&#1087;&#1088;&#1080;&#1083;&#1086;&#1078;&#1077;&#1085;&#1080;&#1103;\&#1044;\&#1044;8%20&#1042;&#1080;&#1076;&#1099;%20&#1087;&#1088;&#1086;&#1089;&#1096;%20&#1089;&#1084;&#1077;&#1088;&#1090;.&#1079;&#1072;%2018&#1075;.&#1082;&#1088;&#1091;&#1075;.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title>
      <c:tx>
        <c:rich>
          <a:bodyPr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 CYR"/>
                <a:ea typeface="Arial CYR"/>
                <a:cs typeface="Arial CYR"/>
              </a:defRPr>
            </a:pPr>
            <a:r>
              <a:rPr lang="en-US" sz="1400" b="1" i="0" u="none" strike="noStrike" baseline="0">
                <a:solidFill>
                  <a:srgbClr val="000000"/>
                </a:solidFill>
                <a:latin typeface="Times New Roman"/>
                <a:cs typeface="Times New Roman"/>
              </a:rPr>
              <a:t>    </a:t>
            </a:r>
          </a:p>
        </c:rich>
      </c:tx>
      <c:layout>
        <c:manualLayout>
          <c:xMode val="edge"/>
          <c:yMode val="edge"/>
          <c:x val="0.34084657204819546"/>
          <c:y val="3.1702822861428052E-2"/>
        </c:manualLayout>
      </c:layout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7.9627714581178913E-2"/>
          <c:y val="2.9801686182956692E-2"/>
          <c:w val="0.90796277145811788"/>
          <c:h val="0.73660205245154531"/>
        </c:manualLayout>
      </c:layout>
      <c:barChart>
        <c:barDir val="col"/>
        <c:grouping val="clustered"/>
        <c:ser>
          <c:idx val="0"/>
          <c:order val="0"/>
          <c:tx>
            <c:strRef>
              <c:f>Лист5!$B$2</c:f>
              <c:strCache>
                <c:ptCount val="1"/>
                <c:pt idx="0">
                  <c:v>Всего пострадавших</c:v>
                </c:pt>
              </c:strCache>
            </c:strRef>
          </c:tx>
          <c:spPr>
            <a:gradFill rotWithShape="0">
              <a:gsLst>
                <a:gs pos="0">
                  <a:srgbClr val="3366FF">
                    <a:gamma/>
                    <a:shade val="46275"/>
                    <a:invGamma/>
                  </a:srgbClr>
                </a:gs>
                <a:gs pos="50000">
                  <a:srgbClr val="3366FF"/>
                </a:gs>
                <a:gs pos="100000">
                  <a:srgbClr val="3366FF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12700">
              <a:solidFill>
                <a:srgbClr val="000000"/>
              </a:solidFill>
              <a:prstDash val="solid"/>
            </a:ln>
          </c:spPr>
          <c:dLbls>
            <c:dLbl>
              <c:idx val="0"/>
              <c:layout>
                <c:manualLayout>
                  <c:x val="3.4537969670495702E-2"/>
                  <c:y val="2.2077306499072618E-2"/>
                </c:manualLayout>
              </c:layout>
              <c:showVal val="1"/>
            </c:dLbl>
            <c:dLbl>
              <c:idx val="3"/>
              <c:layout>
                <c:manualLayout>
                  <c:x val="-5.5874850772071061E-4"/>
                  <c:y val="5.8311579938377777E-3"/>
                </c:manualLayout>
              </c:layout>
              <c:dLblPos val="outEnd"/>
              <c:showVal val="1"/>
            </c:dLbl>
            <c:dLbl>
              <c:idx val="4"/>
              <c:layout>
                <c:manualLayout>
                  <c:x val="2.6168500460621372E-3"/>
                  <c:y val="9.2278971242724488E-3"/>
                </c:manualLayout>
              </c:layout>
              <c:dLblPos val="outEnd"/>
              <c:showVal val="1"/>
            </c:dLbl>
            <c:dLbl>
              <c:idx val="7"/>
              <c:layout>
                <c:manualLayout>
                  <c:x val="5.4731362222117986E-4"/>
                  <c:y val="8.6050724637680067E-3"/>
                </c:manualLayout>
              </c:layout>
              <c:dLblPos val="outEnd"/>
              <c:showVal val="1"/>
            </c:dLbl>
            <c:dLbl>
              <c:idx val="9"/>
              <c:layout>
                <c:manualLayout>
                  <c:x val="2.2029427612939583E-3"/>
                  <c:y val="-1.0416666666666704E-2"/>
                </c:manualLayout>
              </c:layout>
              <c:dLblPos val="outEnd"/>
              <c:showVal val="1"/>
            </c:dLbl>
            <c:dLbl>
              <c:idx val="10"/>
              <c:layout>
                <c:manualLayout>
                  <c:x val="1.3340633745280702E-4"/>
                  <c:y val="7.7559768344173914E-3"/>
                </c:manualLayout>
              </c:layout>
              <c:dLblPos val="outEnd"/>
              <c:showVal val="1"/>
            </c:dLbl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100" b="1" i="0" u="none" strike="noStrike" baseline="0">
                    <a:solidFill>
                      <a:srgbClr val="000000"/>
                    </a:solidFill>
                    <a:latin typeface="Arial CYR"/>
                    <a:ea typeface="Arial CYR"/>
                    <a:cs typeface="Arial CYR"/>
                  </a:defRPr>
                </a:pPr>
                <a:endParaRPr lang="ru-RU"/>
              </a:p>
            </c:txPr>
            <c:showVal val="1"/>
          </c:dLbls>
          <c:cat>
            <c:strRef>
              <c:f>Лист5!$A$3:$A$8</c:f>
              <c:strCache>
                <c:ptCount val="6"/>
                <c:pt idx="0">
                  <c:v>2013 г.</c:v>
                </c:pt>
                <c:pt idx="1">
                  <c:v>2014 г.</c:v>
                </c:pt>
                <c:pt idx="2">
                  <c:v>2015 г.</c:v>
                </c:pt>
                <c:pt idx="3">
                  <c:v>2016 г.</c:v>
                </c:pt>
                <c:pt idx="4">
                  <c:v>2017 г.</c:v>
                </c:pt>
                <c:pt idx="5">
                  <c:v>2018 г.</c:v>
                </c:pt>
              </c:strCache>
            </c:strRef>
          </c:cat>
          <c:val>
            <c:numRef>
              <c:f>Лист5!$B$3:$B$8</c:f>
              <c:numCache>
                <c:formatCode>General</c:formatCode>
                <c:ptCount val="6"/>
                <c:pt idx="0">
                  <c:v>343</c:v>
                </c:pt>
                <c:pt idx="1">
                  <c:v>278</c:v>
                </c:pt>
                <c:pt idx="2">
                  <c:v>223</c:v>
                </c:pt>
                <c:pt idx="3">
                  <c:v>223</c:v>
                </c:pt>
                <c:pt idx="4">
                  <c:v>182</c:v>
                </c:pt>
                <c:pt idx="5">
                  <c:v>168</c:v>
                </c:pt>
              </c:numCache>
            </c:numRef>
          </c:val>
        </c:ser>
        <c:ser>
          <c:idx val="1"/>
          <c:order val="1"/>
          <c:tx>
            <c:strRef>
              <c:f>Лист5!$C$2</c:f>
              <c:strCache>
                <c:ptCount val="1"/>
                <c:pt idx="0">
                  <c:v>в т.ч. с тяжелым исходом</c:v>
                </c:pt>
              </c:strCache>
            </c:strRef>
          </c:tx>
          <c:spPr>
            <a:gradFill rotWithShape="0">
              <a:gsLst>
                <a:gs pos="0">
                  <a:srgbClr val="FF9900">
                    <a:gamma/>
                    <a:shade val="46275"/>
                    <a:invGamma/>
                  </a:srgbClr>
                </a:gs>
                <a:gs pos="50000">
                  <a:srgbClr val="FF9900"/>
                </a:gs>
                <a:gs pos="100000">
                  <a:srgbClr val="FF99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12700">
              <a:solidFill>
                <a:srgbClr val="000000"/>
              </a:solidFill>
              <a:prstDash val="solid"/>
            </a:ln>
          </c:spPr>
          <c:dLbls>
            <c:dLbl>
              <c:idx val="0"/>
              <c:layout>
                <c:manualLayout>
                  <c:x val="-1.8993535087319063E-3"/>
                  <c:y val="5.0385855300696114E-3"/>
                </c:manualLayout>
              </c:layout>
              <c:dLblPos val="outEnd"/>
              <c:showVal val="1"/>
            </c:dLbl>
            <c:dLbl>
              <c:idx val="1"/>
              <c:layout>
                <c:manualLayout>
                  <c:x val="1.8258539969165297E-3"/>
                  <c:y val="1.2454710144927561E-3"/>
                </c:manualLayout>
              </c:layout>
              <c:dLblPos val="outEnd"/>
              <c:showVal val="1"/>
            </c:dLbl>
            <c:dLbl>
              <c:idx val="2"/>
              <c:layout>
                <c:manualLayout>
                  <c:x val="1.9683952099193943E-3"/>
                  <c:y val="8.0956507474610525E-3"/>
                </c:manualLayout>
              </c:layout>
              <c:dLblPos val="outEnd"/>
              <c:showVal val="1"/>
            </c:dLbl>
            <c:dLbl>
              <c:idx val="3"/>
              <c:layout>
                <c:manualLayout>
                  <c:x val="7.2314386550895214E-4"/>
                  <c:y val="5.8876811594203082E-3"/>
                </c:manualLayout>
              </c:layout>
              <c:dLblPos val="outEnd"/>
              <c:showVal val="1"/>
            </c:dLbl>
            <c:dLbl>
              <c:idx val="4"/>
              <c:layout>
                <c:manualLayout>
                  <c:x val="3.1280783356927411E-4"/>
                  <c:y val="8.9447463768117189E-3"/>
                </c:manualLayout>
              </c:layout>
              <c:dLblPos val="outEnd"/>
              <c:showVal val="1"/>
            </c:dLbl>
            <c:dLbl>
              <c:idx val="5"/>
              <c:layout>
                <c:manualLayout>
                  <c:x val="7.9056291390730091E-3"/>
                  <c:y val="-9.9070666438434846E-3"/>
                </c:manualLayout>
              </c:layout>
              <c:dLblPos val="outEnd"/>
              <c:showVal val="1"/>
            </c:dLbl>
            <c:dLbl>
              <c:idx val="6"/>
              <c:layout>
                <c:manualLayout>
                  <c:x val="9.9751655629140845E-3"/>
                  <c:y val="9.7940203126782727E-3"/>
                </c:manualLayout>
              </c:layout>
              <c:dLblPos val="outEnd"/>
              <c:showVal val="1"/>
            </c:dLbl>
            <c:dLbl>
              <c:idx val="7"/>
              <c:layout>
                <c:manualLayout>
                  <c:x val="1.2044701986755115E-2"/>
                  <c:y val="8.7749985735479843E-3"/>
                </c:manualLayout>
              </c:layout>
              <c:dLblPos val="outEnd"/>
              <c:showVal val="1"/>
            </c:dLbl>
            <c:dLbl>
              <c:idx val="8"/>
              <c:layout>
                <c:manualLayout>
                  <c:x val="7.4917218543048506E-3"/>
                  <c:y val="4.5289855072462469E-3"/>
                </c:manualLayout>
              </c:layout>
              <c:dLblPos val="outEnd"/>
              <c:showVal val="1"/>
            </c:dLbl>
            <c:dLbl>
              <c:idx val="10"/>
              <c:layout>
                <c:manualLayout>
                  <c:x val="9.9751655629141227E-3"/>
                  <c:y val="-5.8309796873217733E-3"/>
                </c:manualLayout>
              </c:layout>
              <c:dLblPos val="outEnd"/>
              <c:showVal val="1"/>
            </c:dLbl>
            <c:dLbl>
              <c:idx val="11"/>
              <c:layout>
                <c:manualLayout>
                  <c:x val="4.5115894039736201E-3"/>
                  <c:y val="-2.740036231884108E-2"/>
                </c:manualLayout>
              </c:layout>
              <c:dLblPos val="outEnd"/>
              <c:showVal val="1"/>
            </c:dLbl>
            <c:dLbl>
              <c:idx val="12"/>
              <c:layout>
                <c:manualLayout>
                  <c:x val="5.5153395380903138E-3"/>
                  <c:y val="-6.7796610169492903E-3"/>
                </c:manualLayout>
              </c:layout>
              <c:dLblPos val="outEnd"/>
              <c:showVal val="1"/>
            </c:dLbl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100" b="1" i="0" u="none" strike="noStrike" baseline="0">
                    <a:solidFill>
                      <a:srgbClr val="000000"/>
                    </a:solidFill>
                    <a:latin typeface="Arial CYR"/>
                    <a:ea typeface="Arial CYR"/>
                    <a:cs typeface="Arial CYR"/>
                  </a:defRPr>
                </a:pPr>
                <a:endParaRPr lang="ru-RU"/>
              </a:p>
            </c:txPr>
            <c:showVal val="1"/>
          </c:dLbls>
          <c:cat>
            <c:strRef>
              <c:f>Лист5!$A$3:$A$8</c:f>
              <c:strCache>
                <c:ptCount val="6"/>
                <c:pt idx="0">
                  <c:v>2013 г.</c:v>
                </c:pt>
                <c:pt idx="1">
                  <c:v>2014 г.</c:v>
                </c:pt>
                <c:pt idx="2">
                  <c:v>2015 г.</c:v>
                </c:pt>
                <c:pt idx="3">
                  <c:v>2016 г.</c:v>
                </c:pt>
                <c:pt idx="4">
                  <c:v>2017 г.</c:v>
                </c:pt>
                <c:pt idx="5">
                  <c:v>2018 г.</c:v>
                </c:pt>
              </c:strCache>
            </c:strRef>
          </c:cat>
          <c:val>
            <c:numRef>
              <c:f>Лист5!$C$3:$C$8</c:f>
              <c:numCache>
                <c:formatCode>General</c:formatCode>
                <c:ptCount val="6"/>
                <c:pt idx="0">
                  <c:v>103</c:v>
                </c:pt>
                <c:pt idx="1">
                  <c:v>74</c:v>
                </c:pt>
                <c:pt idx="2">
                  <c:v>71</c:v>
                </c:pt>
                <c:pt idx="3">
                  <c:v>64</c:v>
                </c:pt>
                <c:pt idx="4">
                  <c:v>51</c:v>
                </c:pt>
                <c:pt idx="5">
                  <c:v>51</c:v>
                </c:pt>
              </c:numCache>
            </c:numRef>
          </c:val>
        </c:ser>
        <c:ser>
          <c:idx val="2"/>
          <c:order val="2"/>
          <c:tx>
            <c:strRef>
              <c:f>Лист5!$D$2</c:f>
              <c:strCache>
                <c:ptCount val="1"/>
                <c:pt idx="0">
                  <c:v>в т.ч. со смертельным исходом</c:v>
                </c:pt>
              </c:strCache>
            </c:strRef>
          </c:tx>
          <c:spPr>
            <a:gradFill rotWithShape="0">
              <a:gsLst>
                <a:gs pos="0">
                  <a:srgbClr val="FF0000">
                    <a:gamma/>
                    <a:shade val="46275"/>
                    <a:invGamma/>
                  </a:srgbClr>
                </a:gs>
                <a:gs pos="5000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0" scaled="1"/>
            </a:gradFill>
            <a:ln w="12700">
              <a:solidFill>
                <a:srgbClr val="000000"/>
              </a:solidFill>
              <a:prstDash val="solid"/>
            </a:ln>
          </c:spPr>
          <c:dLbls>
            <c:dLbl>
              <c:idx val="0"/>
              <c:layout>
                <c:manualLayout>
                  <c:x val="-3.0973085696516943E-3"/>
                  <c:y val="3.3967391304347825E-3"/>
                </c:manualLayout>
              </c:layout>
              <c:dLblPos val="outEnd"/>
              <c:showVal val="1"/>
            </c:dLbl>
            <c:dLbl>
              <c:idx val="1"/>
              <c:layout>
                <c:manualLayout>
                  <c:x val="6.3137820282821726E-4"/>
                  <c:y val="-2.2644927536232256E-4"/>
                </c:manualLayout>
              </c:layout>
              <c:dLblPos val="outEnd"/>
              <c:showVal val="1"/>
            </c:dLbl>
            <c:dLbl>
              <c:idx val="4"/>
              <c:layout>
                <c:manualLayout>
                  <c:x val="-4.2186110331900991E-4"/>
                  <c:y val="7.7559768344174504E-3"/>
                </c:manualLayout>
              </c:layout>
              <c:dLblPos val="outEnd"/>
              <c:showVal val="1"/>
            </c:dLbl>
            <c:dLbl>
              <c:idx val="5"/>
              <c:layout>
                <c:manualLayout>
                  <c:x val="7.7309407102259088E-3"/>
                  <c:y val="4.1893115942028053E-3"/>
                </c:manualLayout>
              </c:layout>
              <c:dLblPos val="outEnd"/>
              <c:showVal val="1"/>
            </c:dLbl>
            <c:dLbl>
              <c:idx val="6"/>
              <c:layout>
                <c:manualLayout>
                  <c:x val="6.4892188559214211E-3"/>
                  <c:y val="-2.2644927536232496E-3"/>
                </c:manualLayout>
              </c:layout>
              <c:dLblPos val="outEnd"/>
              <c:showVal val="1"/>
            </c:dLbl>
            <c:dLbl>
              <c:idx val="7"/>
              <c:layout>
                <c:manualLayout>
                  <c:x val="7.7309407102259253E-3"/>
                  <c:y val="1.9815203126784145E-3"/>
                </c:manualLayout>
              </c:layout>
              <c:dLblPos val="outEnd"/>
              <c:showVal val="1"/>
            </c:dLbl>
            <c:dLbl>
              <c:idx val="8"/>
              <c:layout>
                <c:manualLayout>
                  <c:x val="1.062829170360338E-2"/>
                  <c:y val="4.8686594202899114E-3"/>
                </c:manualLayout>
              </c:layout>
              <c:dLblPos val="outEnd"/>
              <c:showVal val="1"/>
            </c:dLbl>
            <c:dLbl>
              <c:idx val="10"/>
              <c:layout>
                <c:manualLayout>
                  <c:x val="9.8004771340671395E-3"/>
                  <c:y val="-2.7739144699305378E-3"/>
                </c:manualLayout>
              </c:layout>
              <c:dLblPos val="outEnd"/>
              <c:showVal val="1"/>
            </c:dLbl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1100" b="1" i="0" u="none" strike="noStrike" baseline="0">
                    <a:solidFill>
                      <a:srgbClr val="000000"/>
                    </a:solidFill>
                    <a:latin typeface="Arial CYR"/>
                    <a:ea typeface="Arial CYR"/>
                    <a:cs typeface="Arial CYR"/>
                  </a:defRPr>
                </a:pPr>
                <a:endParaRPr lang="ru-RU"/>
              </a:p>
            </c:txPr>
            <c:showVal val="1"/>
          </c:dLbls>
          <c:cat>
            <c:strRef>
              <c:f>Лист5!$A$3:$A$8</c:f>
              <c:strCache>
                <c:ptCount val="6"/>
                <c:pt idx="0">
                  <c:v>2013 г.</c:v>
                </c:pt>
                <c:pt idx="1">
                  <c:v>2014 г.</c:v>
                </c:pt>
                <c:pt idx="2">
                  <c:v>2015 г.</c:v>
                </c:pt>
                <c:pt idx="3">
                  <c:v>2016 г.</c:v>
                </c:pt>
                <c:pt idx="4">
                  <c:v>2017 г.</c:v>
                </c:pt>
                <c:pt idx="5">
                  <c:v>2018 г.</c:v>
                </c:pt>
              </c:strCache>
            </c:strRef>
          </c:cat>
          <c:val>
            <c:numRef>
              <c:f>Лист5!$D$3:$D$8</c:f>
              <c:numCache>
                <c:formatCode>General</c:formatCode>
                <c:ptCount val="6"/>
                <c:pt idx="0">
                  <c:v>45</c:v>
                </c:pt>
                <c:pt idx="1">
                  <c:v>40</c:v>
                </c:pt>
                <c:pt idx="2">
                  <c:v>28</c:v>
                </c:pt>
                <c:pt idx="3">
                  <c:v>28</c:v>
                </c:pt>
                <c:pt idx="4">
                  <c:v>26</c:v>
                </c:pt>
                <c:pt idx="5">
                  <c:v>21</c:v>
                </c:pt>
              </c:numCache>
            </c:numRef>
          </c:val>
        </c:ser>
        <c:dLbls>
          <c:showVal val="1"/>
        </c:dLbls>
        <c:axId val="79991936"/>
        <c:axId val="79993472"/>
      </c:barChart>
      <c:catAx>
        <c:axId val="79991936"/>
        <c:scaling>
          <c:orientation val="minMax"/>
        </c:scaling>
        <c:axPos val="b"/>
        <c:numFmt formatCode="General" sourceLinked="1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Arial CYR"/>
                <a:ea typeface="Arial CYR"/>
                <a:cs typeface="Arial CYR"/>
              </a:defRPr>
            </a:pPr>
            <a:endParaRPr lang="ru-RU"/>
          </a:p>
        </c:txPr>
        <c:crossAx val="79993472"/>
        <c:crosses val="autoZero"/>
        <c:auto val="1"/>
        <c:lblAlgn val="ctr"/>
        <c:lblOffset val="100"/>
        <c:tickLblSkip val="1"/>
        <c:tickMarkSkip val="1"/>
      </c:catAx>
      <c:valAx>
        <c:axId val="79993472"/>
        <c:scaling>
          <c:orientation val="minMax"/>
          <c:max val="350"/>
        </c:scaling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00" b="0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ru-RU" sz="1000" dirty="0"/>
                  <a:t>Количество пострадавших, чел.</a:t>
                </a:r>
              </a:p>
            </c:rich>
          </c:tx>
          <c:layout>
            <c:manualLayout>
              <c:xMode val="edge"/>
              <c:yMode val="edge"/>
              <c:x val="3.8210461786705517E-3"/>
              <c:y val="4.5875599882717923E-2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000000"/>
                </a:solidFill>
                <a:latin typeface="Arial CYR"/>
                <a:ea typeface="Arial CYR"/>
                <a:cs typeface="Arial CYR"/>
              </a:defRPr>
            </a:pPr>
            <a:endParaRPr lang="ru-RU"/>
          </a:p>
        </c:txPr>
        <c:crossAx val="79991936"/>
        <c:crosses val="autoZero"/>
        <c:crossBetween val="between"/>
      </c:valAx>
      <c:spPr>
        <a:solidFill>
          <a:srgbClr val="FFFFFF"/>
        </a:solidFill>
        <a:ln w="12700">
          <a:solidFill>
            <a:srgbClr val="FFFFCC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8.864954432477351E-2"/>
          <c:y val="0.90995907230560402"/>
          <c:w val="0.88898094449047516"/>
          <c:h val="7.3669849931787171E-2"/>
        </c:manualLayout>
      </c:layout>
      <c:spPr>
        <a:solidFill>
          <a:srgbClr val="FFFFFF"/>
        </a:solidFill>
        <a:ln w="25400">
          <a:noFill/>
        </a:ln>
      </c:spPr>
      <c:txPr>
        <a:bodyPr/>
        <a:lstStyle/>
        <a:p>
          <a:pPr>
            <a:defRPr sz="1100" b="0" i="0" u="none" strike="noStrike" baseline="0">
              <a:solidFill>
                <a:srgbClr val="000000"/>
              </a:solidFill>
              <a:latin typeface="Arial Cyr"/>
              <a:ea typeface="Arial Cyr"/>
              <a:cs typeface="Arial Cyr"/>
            </a:defRPr>
          </a:pPr>
          <a:endParaRPr lang="ru-RU"/>
        </a:p>
      </c:txPr>
    </c:legend>
    <c:plotVisOnly val="1"/>
    <c:dispBlanksAs val="gap"/>
  </c:chart>
  <c:spPr>
    <a:solidFill>
      <a:srgbClr val="FFFFFF"/>
    </a:solidFill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 CYR"/>
          <a:ea typeface="Arial CYR"/>
          <a:cs typeface="Arial CYR"/>
        </a:defRPr>
      </a:pPr>
      <a:endParaRPr lang="ru-RU"/>
    </a:p>
  </c:txPr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style val="26"/>
  <c:chart>
    <c:autoTitleDeleted val="1"/>
    <c:plotArea>
      <c:layout>
        <c:manualLayout>
          <c:layoutTarget val="inner"/>
          <c:xMode val="edge"/>
          <c:yMode val="edge"/>
          <c:x val="7.2388831437435935E-2"/>
          <c:y val="0.23215535813431509"/>
          <c:w val="0.91003102378490153"/>
          <c:h val="0.64238838646809371"/>
        </c:manualLayout>
      </c:layout>
      <c:lineChart>
        <c:grouping val="stacked"/>
        <c:ser>
          <c:idx val="0"/>
          <c:order val="0"/>
          <c:tx>
            <c:strRef>
              <c:f>Лист5!$B$2</c:f>
              <c:strCache>
                <c:ptCount val="1"/>
                <c:pt idx="0">
                  <c:v>Кч общ</c:v>
                </c:pt>
              </c:strCache>
            </c:strRef>
          </c:tx>
          <c:dLbls>
            <c:dLbl>
              <c:idx val="0"/>
              <c:layout>
                <c:manualLayout>
                  <c:x val="-1.5167183729748363E-2"/>
                  <c:y val="0.11261927670125572"/>
                </c:manualLayout>
              </c:layout>
              <c:showVal val="1"/>
            </c:dLbl>
            <c:dLbl>
              <c:idx val="1"/>
              <c:layout>
                <c:manualLayout>
                  <c:x val="-4.1365046535677364E-3"/>
                  <c:y val="0.11261976935116515"/>
                </c:manualLayout>
              </c:layout>
              <c:showVal val="1"/>
            </c:dLbl>
            <c:dLbl>
              <c:idx val="2"/>
              <c:layout>
                <c:manualLayout>
                  <c:x val="-5.5153395380903138E-3"/>
                  <c:y val="0.11261976935116515"/>
                </c:manualLayout>
              </c:layout>
              <c:showVal val="1"/>
            </c:dLbl>
            <c:dLbl>
              <c:idx val="3"/>
              <c:layout>
                <c:manualLayout>
                  <c:x val="-6.1086728171388114E-3"/>
                  <c:y val="0.11642598255329629"/>
                </c:manualLayout>
              </c:layout>
              <c:showVal val="1"/>
            </c:dLbl>
            <c:dLbl>
              <c:idx val="4"/>
              <c:layout>
                <c:manualLayout>
                  <c:x val="-1.6275680121162761E-3"/>
                  <c:y val="8.6876348321222471E-2"/>
                </c:manualLayout>
              </c:layout>
              <c:tx>
                <c:rich>
                  <a:bodyPr/>
                  <a:lstStyle/>
                  <a:p>
                    <a:r>
                      <a:rPr lang="ru-RU" sz="1200" b="1" i="0" u="none" strike="noStrike" kern="1200" baseline="0" dirty="0" smtClean="0">
                        <a:solidFill>
                          <a:sysClr val="windowText" lastClr="000000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rPr>
                      <a:t>0</a:t>
                    </a:r>
                    <a:r>
                      <a:rPr lang="ru-RU" dirty="0" smtClean="0"/>
                      <a:t>,25</a:t>
                    </a:r>
                    <a:endParaRPr lang="ru-RU" dirty="0"/>
                  </a:p>
                </c:rich>
              </c:tx>
            </c:dLbl>
            <c:dLbl>
              <c:idx val="5"/>
              <c:layout>
                <c:manualLayout>
                  <c:x val="-1.7924853498793521E-2"/>
                  <c:y val="0.10636311549832278"/>
                </c:manualLayout>
              </c:layout>
              <c:showVal val="1"/>
            </c:dLbl>
            <c:dLbl>
              <c:idx val="7"/>
              <c:layout>
                <c:manualLayout>
                  <c:x val="4.5772975379111984E-3"/>
                  <c:y val="5.0509364295564475E-3"/>
                </c:manualLayout>
              </c:layout>
              <c:showVal val="1"/>
            </c:dLbl>
            <c:dLbl>
              <c:idx val="8"/>
              <c:layout>
                <c:manualLayout>
                  <c:x val="1.1302103266047517E-3"/>
                  <c:y val="6.7458516837937922E-3"/>
                </c:manualLayout>
              </c:layout>
              <c:showVal val="1"/>
            </c:dLbl>
            <c:txPr>
              <a:bodyPr/>
              <a:lstStyle/>
              <a:p>
                <a:pPr algn="ctr">
                  <a:defRPr lang="ru-RU" sz="1200" b="1" i="0" u="none" strike="noStrike" kern="1200" baseline="0">
                    <a:solidFill>
                      <a:sysClr val="windowText" lastClr="00000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pPr>
                <a:endParaRPr lang="ru-RU"/>
              </a:p>
            </c:txPr>
            <c:showVal val="1"/>
          </c:dLbls>
          <c:cat>
            <c:strRef>
              <c:f>Лист5!$A$3:$A$8</c:f>
              <c:strCache>
                <c:ptCount val="6"/>
                <c:pt idx="0">
                  <c:v>2013 г.</c:v>
                </c:pt>
                <c:pt idx="1">
                  <c:v>2014 г.</c:v>
                </c:pt>
                <c:pt idx="2">
                  <c:v>2015 г.</c:v>
                </c:pt>
                <c:pt idx="3">
                  <c:v>2016 г.</c:v>
                </c:pt>
                <c:pt idx="4">
                  <c:v>2017 г.</c:v>
                </c:pt>
                <c:pt idx="5">
                  <c:v>2018 г.</c:v>
                </c:pt>
              </c:strCache>
            </c:strRef>
          </c:cat>
          <c:val>
            <c:numRef>
              <c:f>Лист5!$B$3:$B$8</c:f>
              <c:numCache>
                <c:formatCode>General</c:formatCode>
                <c:ptCount val="6"/>
                <c:pt idx="0">
                  <c:v>0.3900000000000019</c:v>
                </c:pt>
                <c:pt idx="1">
                  <c:v>0.34</c:v>
                </c:pt>
                <c:pt idx="2">
                  <c:v>0.29000000000000031</c:v>
                </c:pt>
                <c:pt idx="3">
                  <c:v>0.29000000000000031</c:v>
                </c:pt>
                <c:pt idx="4">
                  <c:v>0.25</c:v>
                </c:pt>
                <c:pt idx="5">
                  <c:v>0.23</c:v>
                </c:pt>
              </c:numCache>
            </c:numRef>
          </c:val>
        </c:ser>
        <c:ser>
          <c:idx val="1"/>
          <c:order val="1"/>
          <c:tx>
            <c:strRef>
              <c:f>Лист5!$C$2</c:f>
              <c:strCache>
                <c:ptCount val="1"/>
                <c:pt idx="0">
                  <c:v>Кч смерт</c:v>
                </c:pt>
              </c:strCache>
            </c:strRef>
          </c:tx>
          <c:dLbls>
            <c:dLbl>
              <c:idx val="0"/>
              <c:layout>
                <c:manualLayout>
                  <c:x val="-1.054754401821811E-2"/>
                  <c:y val="-8.4104699929403268E-2"/>
                </c:manualLayout>
              </c:layout>
              <c:showVal val="1"/>
            </c:dLbl>
            <c:dLbl>
              <c:idx val="1"/>
              <c:layout>
                <c:manualLayout>
                  <c:x val="2.8960961058771481E-3"/>
                  <c:y val="-0.10222584155689281"/>
                </c:manualLayout>
              </c:layout>
              <c:showVal val="1"/>
            </c:dLbl>
            <c:dLbl>
              <c:idx val="2"/>
              <c:layout>
                <c:manualLayout>
                  <c:x val="-5.3769132012583334E-3"/>
                  <c:y val="-0.13064238099671943"/>
                </c:manualLayout>
              </c:layout>
              <c:showVal val="1"/>
            </c:dLbl>
            <c:dLbl>
              <c:idx val="3"/>
              <c:layout>
                <c:manualLayout>
                  <c:x val="-2.0628238429865652E-4"/>
                  <c:y val="-0.11930108742614562"/>
                </c:manualLayout>
              </c:layout>
              <c:showVal val="1"/>
            </c:dLbl>
            <c:dLbl>
              <c:idx val="4"/>
              <c:layout>
                <c:manualLayout>
                  <c:x val="-6.411039364650299E-3"/>
                  <c:y val="-9.6293843994523703E-2"/>
                </c:manualLayout>
              </c:layout>
              <c:showVal val="1"/>
            </c:dLbl>
            <c:dLbl>
              <c:idx val="5"/>
              <c:layout>
                <c:manualLayout>
                  <c:x val="-1.7441718440830901E-2"/>
                  <c:y val="-0.11473914926257719"/>
                </c:manualLayout>
              </c:layout>
              <c:showVal val="1"/>
            </c:dLbl>
            <c:dLbl>
              <c:idx val="6"/>
              <c:layout>
                <c:manualLayout>
                  <c:x val="5.3090571537916503E-3"/>
                  <c:y val="-1.2937764135415187E-2"/>
                </c:manualLayout>
              </c:layout>
              <c:showVal val="1"/>
            </c:dLbl>
            <c:dLbl>
              <c:idx val="7"/>
              <c:layout>
                <c:manualLayout>
                  <c:x val="5.9984745960528834E-3"/>
                  <c:y val="-1.1242848881177925E-2"/>
                </c:manualLayout>
              </c:layout>
              <c:showVal val="1"/>
            </c:dLbl>
            <c:dLbl>
              <c:idx val="8"/>
              <c:layout>
                <c:manualLayout>
                  <c:x val="9.7902705284899708E-3"/>
                  <c:y val="-1.1242848881177925E-2"/>
                </c:manualLayout>
              </c:layout>
              <c:showVal val="1"/>
            </c:dLbl>
            <c:dLbl>
              <c:idx val="9"/>
              <c:layout>
                <c:manualLayout>
                  <c:x val="8.4114356439674576E-3"/>
                  <c:y val="4.0113884069576423E-3"/>
                </c:manualLayout>
              </c:layout>
              <c:showVal val="1"/>
            </c:dLbl>
            <c:dLbl>
              <c:idx val="10"/>
              <c:layout>
                <c:manualLayout>
                  <c:x val="9.1008530862287645E-3"/>
                  <c:y val="5.7063036611949489E-3"/>
                </c:manualLayout>
              </c:layout>
              <c:showVal val="1"/>
            </c:dLbl>
            <c:dLbl>
              <c:idx val="11"/>
              <c:layout>
                <c:manualLayout>
                  <c:x val="6.6878920383142424E-3"/>
                  <c:y val="1.0791049423906789E-2"/>
                </c:manualLayout>
              </c:layout>
              <c:showVal val="1"/>
            </c:dLbl>
            <c:dLbl>
              <c:idx val="12"/>
              <c:layout>
                <c:manualLayout>
                  <c:x val="9.6518441916580728E-3"/>
                  <c:y val="4.5197740112994404E-3"/>
                </c:manualLayout>
              </c:layout>
              <c:showVal val="1"/>
            </c:dLbl>
            <c:dLbl>
              <c:idx val="13"/>
              <c:layout>
                <c:manualLayout>
                  <c:x val="1.5189174261253812E-2"/>
                  <c:y val="0"/>
                </c:manualLayout>
              </c:layout>
              <c:showVal val="1"/>
            </c:dLbl>
            <c:dLbl>
              <c:idx val="14"/>
              <c:layout>
                <c:manualLayout>
                  <c:x val="1.3808340237503481E-2"/>
                  <c:y val="0"/>
                </c:manualLayout>
              </c:layout>
              <c:showVal val="1"/>
            </c:dLbl>
            <c:dLbl>
              <c:idx val="15"/>
              <c:layout>
                <c:manualLayout>
                  <c:x val="1.1046672190002767E-2"/>
                  <c:y val="2.2737608003638092E-3"/>
                </c:manualLayout>
              </c:layout>
              <c:showVal val="1"/>
            </c:dLbl>
            <c:txPr>
              <a:bodyPr/>
              <a:lstStyle/>
              <a:p>
                <a:pPr algn="ctr">
                  <a:defRPr lang="ru-RU" sz="1200" b="1" i="0" u="none" strike="noStrike" kern="1200" baseline="0">
                    <a:solidFill>
                      <a:sysClr val="windowText" lastClr="000000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defRPr>
                </a:pPr>
                <a:endParaRPr lang="ru-RU"/>
              </a:p>
            </c:txPr>
            <c:showVal val="1"/>
          </c:dLbls>
          <c:cat>
            <c:strRef>
              <c:f>Лист5!$A$3:$A$8</c:f>
              <c:strCache>
                <c:ptCount val="6"/>
                <c:pt idx="0">
                  <c:v>2013 г.</c:v>
                </c:pt>
                <c:pt idx="1">
                  <c:v>2014 г.</c:v>
                </c:pt>
                <c:pt idx="2">
                  <c:v>2015 г.</c:v>
                </c:pt>
                <c:pt idx="3">
                  <c:v>2016 г.</c:v>
                </c:pt>
                <c:pt idx="4">
                  <c:v>2017 г.</c:v>
                </c:pt>
                <c:pt idx="5">
                  <c:v>2018 г.</c:v>
                </c:pt>
              </c:strCache>
            </c:strRef>
          </c:cat>
          <c:val>
            <c:numRef>
              <c:f>Лист5!$C$3:$C$8</c:f>
              <c:numCache>
                <c:formatCode>General</c:formatCode>
                <c:ptCount val="6"/>
                <c:pt idx="0">
                  <c:v>0.05</c:v>
                </c:pt>
                <c:pt idx="1">
                  <c:v>0.05</c:v>
                </c:pt>
                <c:pt idx="2">
                  <c:v>4.0000000000000022E-2</c:v>
                </c:pt>
                <c:pt idx="3">
                  <c:v>3.7999999999999999E-2</c:v>
                </c:pt>
                <c:pt idx="4">
                  <c:v>3.5999999999999997E-2</c:v>
                </c:pt>
                <c:pt idx="5">
                  <c:v>2.9000000000000001E-2</c:v>
                </c:pt>
              </c:numCache>
            </c:numRef>
          </c:val>
        </c:ser>
        <c:dLbls>
          <c:showVal val="1"/>
        </c:dLbls>
        <c:marker val="1"/>
        <c:axId val="78689408"/>
        <c:axId val="78690944"/>
      </c:lineChart>
      <c:catAx>
        <c:axId val="78689408"/>
        <c:scaling>
          <c:orientation val="minMax"/>
        </c:scaling>
        <c:axPos val="b"/>
        <c:numFmt formatCode="General" sourceLinked="1"/>
        <c:tickLblPos val="nextTo"/>
        <c:txPr>
          <a:bodyPr rot="0" vert="horz"/>
          <a:lstStyle/>
          <a:p>
            <a:pPr>
              <a:defRPr/>
            </a:pPr>
            <a:endParaRPr lang="ru-RU"/>
          </a:p>
        </c:txPr>
        <c:crossAx val="78690944"/>
        <c:crosses val="autoZero"/>
        <c:auto val="1"/>
        <c:lblAlgn val="ctr"/>
        <c:lblOffset val="100"/>
        <c:tickLblSkip val="1"/>
        <c:tickMarkSkip val="1"/>
      </c:catAx>
      <c:valAx>
        <c:axId val="78690944"/>
        <c:scaling>
          <c:orientation val="minMax"/>
        </c:scaling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ru-RU"/>
                  <a:t>Коэффициент частоты</a:t>
                </a:r>
              </a:p>
            </c:rich>
          </c:tx>
          <c:layout>
            <c:manualLayout>
              <c:xMode val="edge"/>
              <c:yMode val="edge"/>
              <c:x val="6.2047569803516459E-3"/>
              <c:y val="0.17014859463957988"/>
            </c:manualLayout>
          </c:layout>
        </c:title>
        <c:numFmt formatCode="General" sourceLinked="1"/>
        <c:tickLblPos val="nextTo"/>
        <c:txPr>
          <a:bodyPr rot="0" vert="horz"/>
          <a:lstStyle/>
          <a:p>
            <a:pPr>
              <a:defRPr/>
            </a:pPr>
            <a:endParaRPr lang="ru-RU"/>
          </a:p>
        </c:txPr>
        <c:crossAx val="786894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4057221647707686"/>
          <c:y val="0.73100419154343665"/>
          <c:w val="0.25298178472261995"/>
          <c:h val="9.3029648309036275E-2"/>
        </c:manualLayout>
      </c:layout>
    </c:legend>
    <c:plotVisOnly val="1"/>
    <c:dispBlanksAs val="zero"/>
  </c:chart>
  <c:externalData r:id="rId1"/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autoTitleDeleted val="1"/>
    <c:view3D>
      <c:rotY val="120"/>
      <c:perspective val="0"/>
    </c:view3D>
    <c:plotArea>
      <c:layout>
        <c:manualLayout>
          <c:layoutTarget val="inner"/>
          <c:xMode val="edge"/>
          <c:yMode val="edge"/>
          <c:x val="0.31639004149377592"/>
          <c:y val="0.42542372881356089"/>
          <c:w val="0.3454356846473029"/>
          <c:h val="0.22372881355932289"/>
        </c:manualLayout>
      </c:layout>
      <c:pie3DChart>
        <c:varyColors val="1"/>
        <c:ser>
          <c:idx val="0"/>
          <c:order val="0"/>
          <c:spPr>
            <a:ln w="12700">
              <a:solidFill>
                <a:srgbClr val="000000"/>
              </a:solidFill>
              <a:prstDash val="solid"/>
            </a:ln>
          </c:spPr>
          <c:explosion val="6"/>
          <c:dLbls>
            <c:dLbl>
              <c:idx val="0"/>
              <c:layout>
                <c:manualLayout>
                  <c:x val="0.15885367285504096"/>
                  <c:y val="-0.31773260910742784"/>
                </c:manualLayout>
              </c:layout>
              <c:dLblPos val="bestFit"/>
              <c:showCatName val="1"/>
              <c:showPercent val="1"/>
            </c:dLbl>
            <c:dLbl>
              <c:idx val="1"/>
              <c:layout>
                <c:manualLayout>
                  <c:x val="0.15466774467372521"/>
                  <c:y val="-0.17611211632826221"/>
                </c:manualLayout>
              </c:layout>
              <c:tx>
                <c:rich>
                  <a:bodyPr/>
                  <a:lstStyle/>
                  <a:p>
                    <a:pPr algn="ctr" rtl="0">
                      <a:def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defRPr>
                    </a:pPr>
                    <a:r>
                      <a:rPr lang="ru-RU" sz="800" b="0" i="0" u="none" strike="noStrike" kern="1200" baseline="0" dirty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rPr>
                      <a:t>Воздействие вредных химических веществ </a:t>
                    </a:r>
                  </a:p>
                  <a:p>
                    <a:pPr algn="ctr" rtl="0">
                      <a:def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defRPr>
                    </a:pPr>
                    <a:r>
                      <a:rPr lang="ru-RU" sz="800" b="0" i="0" u="none" strike="noStrike" kern="1200" baseline="0" dirty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rPr>
                      <a:t>( 2 чел.)</a:t>
                    </a:r>
                  </a:p>
                  <a:p>
                    <a:pPr algn="ctr" rtl="0">
                      <a:def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defRPr>
                    </a:pPr>
                    <a:r>
                      <a:rPr lang="ru-RU" sz="800" b="0" i="0" u="none" strike="noStrike" kern="1200" baseline="0" dirty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rPr>
                      <a:t>1%</a:t>
                    </a:r>
                  </a:p>
                </c:rich>
              </c:tx>
              <c:numFmt formatCode="0%" sourceLinked="0"/>
              <c:spPr>
                <a:noFill/>
                <a:ln w="25400">
                  <a:noFill/>
                </a:ln>
              </c:spPr>
              <c:dLblPos val="bestFit"/>
            </c:dLbl>
            <c:dLbl>
              <c:idx val="2"/>
              <c:layout>
                <c:manualLayout>
                  <c:x val="0.19224031929518343"/>
                  <c:y val="-0.47476600297179811"/>
                </c:manualLayout>
              </c:layout>
              <c:dLblPos val="bestFit"/>
              <c:showCatName val="1"/>
              <c:showPercent val="1"/>
            </c:dLbl>
            <c:dLbl>
              <c:idx val="3"/>
              <c:layout>
                <c:manualLayout>
                  <c:x val="0.19592917205685981"/>
                  <c:y val="-5.5505762858359634E-2"/>
                </c:manualLayout>
              </c:layout>
              <c:dLblPos val="bestFit"/>
              <c:showCatName val="1"/>
              <c:showPercent val="1"/>
            </c:dLbl>
            <c:dLbl>
              <c:idx val="4"/>
              <c:layout>
                <c:manualLayout>
                  <c:x val="0.25397501660840122"/>
                  <c:y val="5.6644876331765646E-2"/>
                </c:manualLayout>
              </c:layout>
              <c:tx>
                <c:rich>
                  <a:bodyPr/>
                  <a:lstStyle/>
                  <a:p>
                    <a:pPr algn="ctr" rtl="0">
                      <a:defRPr lang="ru-RU" sz="800" b="0" i="0" u="none" strike="noStrike" kern="1200" baseline="0" dirty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defRPr>
                    </a:pPr>
                    <a:r>
                      <a:rPr lang="ru-RU" sz="800" b="0" i="0" u="none" strike="noStrike" kern="1200" baseline="0" dirty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rPr>
                      <a:t>Воздействие экстремальных </a:t>
                    </a:r>
                  </a:p>
                  <a:p>
                    <a:pPr algn="ctr" rtl="0">
                      <a:defRPr lang="ru-RU" sz="800" b="0" i="0" u="none" strike="noStrike" kern="1200" baseline="0" dirty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defRPr>
                    </a:pPr>
                    <a:r>
                      <a:rPr lang="ru-RU" sz="800" b="0" i="0" u="none" strike="noStrike" kern="1200" baseline="0" dirty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rPr>
                      <a:t>температур (2 чел.)
1%</a:t>
                    </a:r>
                  </a:p>
                </c:rich>
              </c:tx>
              <c:numFmt formatCode="0%" sourceLinked="0"/>
              <c:spPr>
                <a:noFill/>
                <a:ln w="25400">
                  <a:noFill/>
                </a:ln>
              </c:spPr>
              <c:dLblPos val="bestFit"/>
            </c:dLbl>
            <c:dLbl>
              <c:idx val="5"/>
              <c:layout>
                <c:manualLayout>
                  <c:x val="0.27836660458936591"/>
                  <c:y val="0.15607055915800266"/>
                </c:manualLayout>
              </c:layout>
              <c:tx>
                <c:rich>
                  <a:bodyPr/>
                  <a:lstStyle/>
                  <a:p>
                    <a:pPr algn="ctr" rtl="0">
                      <a:def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defRPr>
                    </a:pPr>
                    <a:r>
                      <a: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rPr>
                      <a:t>Крушение, </a:t>
                    </a:r>
                  </a:p>
                  <a:p>
                    <a:pPr algn="ctr" rtl="0">
                      <a:def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defRPr>
                    </a:pPr>
                    <a:r>
                      <a: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rPr>
                      <a:t>авария на ж.д. </a:t>
                    </a:r>
                  </a:p>
                  <a:p>
                    <a:pPr algn="ctr" rtl="0">
                      <a:def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defRPr>
                    </a:pPr>
                    <a:r>
                      <a: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rPr>
                      <a:t>транспорте (3 чел.)
2%</a:t>
                    </a:r>
                  </a:p>
                </c:rich>
              </c:tx>
              <c:numFmt formatCode="0%" sourceLinked="0"/>
              <c:spPr>
                <a:noFill/>
                <a:ln w="25400">
                  <a:noFill/>
                </a:ln>
              </c:spPr>
              <c:dLblPos val="bestFit"/>
            </c:dLbl>
            <c:dLbl>
              <c:idx val="6"/>
              <c:layout>
                <c:manualLayout>
                  <c:x val="0.29141884754032332"/>
                  <c:y val="0.27313837555942938"/>
                </c:manualLayout>
              </c:layout>
              <c:dLblPos val="bestFit"/>
              <c:showCatName val="1"/>
              <c:showPercent val="1"/>
            </c:dLbl>
            <c:dLbl>
              <c:idx val="7"/>
              <c:layout>
                <c:manualLayout>
                  <c:x val="9.7774692063907043E-2"/>
                  <c:y val="0.27671171772639874"/>
                </c:manualLayout>
              </c:layout>
              <c:dLblPos val="bestFit"/>
              <c:showCatName val="1"/>
              <c:showPercent val="1"/>
            </c:dLbl>
            <c:dLbl>
              <c:idx val="8"/>
              <c:layout>
                <c:manualLayout>
                  <c:x val="-8.3586216660676796E-2"/>
                  <c:y val="0.27223069022270641"/>
                </c:manualLayout>
              </c:layout>
              <c:dLblPos val="bestFit"/>
              <c:showCatName val="1"/>
              <c:showPercent val="1"/>
            </c:dLbl>
            <c:dLbl>
              <c:idx val="9"/>
              <c:layout>
                <c:manualLayout>
                  <c:x val="-0.27921728144977731"/>
                  <c:y val="0.21935096606954488"/>
                </c:manualLayout>
              </c:layout>
              <c:dLblPos val="bestFit"/>
              <c:showCatName val="1"/>
              <c:showPercent val="1"/>
            </c:dLbl>
            <c:dLbl>
              <c:idx val="10"/>
              <c:layout>
                <c:manualLayout>
                  <c:x val="-0.50278572506993358"/>
                  <c:y val="0.18044152357100829"/>
                </c:manualLayout>
              </c:layout>
              <c:dLblPos val="bestFit"/>
              <c:showCatName val="1"/>
              <c:showPercent val="1"/>
            </c:dLbl>
            <c:dLbl>
              <c:idx val="11"/>
              <c:layout>
                <c:manualLayout>
                  <c:x val="-0.31109817485802382"/>
                  <c:y val="-1.0537381290953761E-3"/>
                </c:manualLayout>
              </c:layout>
              <c:dLblPos val="bestFit"/>
              <c:showCatName val="1"/>
              <c:showPercent val="1"/>
            </c:dLbl>
            <c:dLbl>
              <c:idx val="12"/>
              <c:layout>
                <c:manualLayout>
                  <c:x val="-0.19034749246856891"/>
                  <c:y val="-0.14216308364678421"/>
                </c:manualLayout>
              </c:layout>
              <c:numFmt formatCode="0%" sourceLinked="0"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800" b="0" i="0" u="none" strike="noStrike" baseline="0">
                      <a:solidFill>
                        <a:srgbClr val="FF0000"/>
                      </a:solidFill>
                      <a:latin typeface="Arial Cyr"/>
                      <a:ea typeface="Arial Cyr"/>
                      <a:cs typeface="Arial Cyr"/>
                    </a:defRPr>
                  </a:pPr>
                  <a:endParaRPr lang="ru-RU"/>
                </a:p>
              </c:txPr>
              <c:dLblPos val="bestFit"/>
              <c:showCatName val="1"/>
              <c:showPercent val="1"/>
            </c:dLbl>
            <c:dLbl>
              <c:idx val="13"/>
              <c:layout>
                <c:manualLayout>
                  <c:x val="-0.14498367739956813"/>
                  <c:y val="-0.25805490858589042"/>
                </c:manualLayout>
              </c:layout>
              <c:dLblPos val="bestFit"/>
              <c:showCatName val="1"/>
              <c:showPercent val="1"/>
            </c:dLbl>
            <c:dLbl>
              <c:idx val="14"/>
              <c:layout>
                <c:manualLayout>
                  <c:x val="-0.15292246440776114"/>
                  <c:y val="-0.26393888771639185"/>
                </c:manualLayout>
              </c:layout>
              <c:numFmt formatCode="0%" sourceLinked="0"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800" b="0" i="0" u="none" strike="noStrike" baseline="0">
                      <a:solidFill>
                        <a:srgbClr val="FF0000"/>
                      </a:solidFill>
                      <a:latin typeface="Arial Cyr"/>
                      <a:ea typeface="Arial Cyr"/>
                      <a:cs typeface="Arial Cyr"/>
                    </a:defRPr>
                  </a:pPr>
                  <a:endParaRPr lang="ru-RU"/>
                </a:p>
              </c:txPr>
              <c:dLblPos val="bestFit"/>
              <c:showCatName val="1"/>
              <c:showPercent val="1"/>
            </c:dLbl>
            <c:dLbl>
              <c:idx val="15"/>
              <c:layout>
                <c:manualLayout>
                  <c:x val="-3.4786565400178861E-2"/>
                  <c:y val="-0.29600859894586162"/>
                </c:manualLayout>
              </c:layout>
              <c:dLblPos val="bestFit"/>
              <c:showCatName val="1"/>
              <c:showPercent val="1"/>
            </c:dLbl>
            <c:dLbl>
              <c:idx val="16"/>
              <c:layout>
                <c:manualLayout>
                  <c:x val="0.10378343727273812"/>
                  <c:y val="-0.25478879832850831"/>
                </c:manualLayout>
              </c:layout>
              <c:tx>
                <c:rich>
                  <a:bodyPr/>
                  <a:lstStyle/>
                  <a:p>
                    <a:pPr>
                      <a:def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defRPr>
                    </a:pPr>
                    <a:r>
                      <a: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rPr>
                      <a:t>Наезд, удар, зажатие подвижным составом </a:t>
                    </a:r>
                  </a:p>
                  <a:p>
                    <a:pPr>
                      <a:def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defRPr>
                    </a:pPr>
                    <a:r>
                      <a: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rPr>
                      <a:t>(10 чел.)</a:t>
                    </a:r>
                  </a:p>
                  <a:p>
                    <a:pPr>
                      <a:def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defRPr>
                    </a:pPr>
                    <a:r>
                      <a:rPr lang="ru-RU" sz="800" b="0" i="0" u="none" strike="noStrike" kern="1200" baseline="0">
                        <a:solidFill>
                          <a:srgbClr val="000000"/>
                        </a:solidFill>
                        <a:latin typeface="Arial Cyr"/>
                        <a:ea typeface="Arial Cyr"/>
                        <a:cs typeface="Arial Cyr"/>
                      </a:rPr>
                      <a:t>6%</a:t>
                    </a:r>
                  </a:p>
                </c:rich>
              </c:tx>
              <c:numFmt formatCode="0%" sourceLinked="0"/>
              <c:spPr>
                <a:noFill/>
                <a:ln w="25400">
                  <a:noFill/>
                </a:ln>
              </c:spPr>
              <c:dLblPos val="bestFit"/>
            </c:dLbl>
            <c:dLbl>
              <c:idx val="17"/>
              <c:layout>
                <c:manualLayout>
                  <c:x val="-8.070321603990363E-2"/>
                  <c:y val="-0.16367595049758518"/>
                </c:manualLayout>
              </c:layout>
              <c:numFmt formatCode="0%" sourceLinked="0"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800" b="0" i="0" u="none" strike="noStrike" baseline="0">
                      <a:solidFill>
                        <a:srgbClr val="FF0000"/>
                      </a:solidFill>
                      <a:latin typeface="Arial Cyr"/>
                      <a:ea typeface="Arial Cyr"/>
                      <a:cs typeface="Arial Cyr"/>
                    </a:defRPr>
                  </a:pPr>
                  <a:endParaRPr lang="ru-RU"/>
                </a:p>
              </c:txPr>
              <c:dLblPos val="bestFit"/>
              <c:showCatName val="1"/>
              <c:showPercent val="1"/>
            </c:dLbl>
            <c:dLbl>
              <c:idx val="18"/>
              <c:layout>
                <c:manualLayout>
                  <c:x val="-8.8146020450940665E-2"/>
                  <c:y val="-0.4575630802760296"/>
                </c:manualLayout>
              </c:layout>
              <c:numFmt formatCode="0%" sourceLinked="0"/>
              <c:spPr>
                <a:noFill/>
                <a:ln w="25400">
                  <a:noFill/>
                </a:ln>
              </c:spPr>
              <c:txPr>
                <a:bodyPr/>
                <a:lstStyle/>
                <a:p>
                  <a:pPr>
                    <a:defRPr sz="800" b="0" i="0" u="none" strike="noStrike" baseline="0">
                      <a:solidFill>
                        <a:srgbClr val="FF0000"/>
                      </a:solidFill>
                      <a:latin typeface="Arial Cyr"/>
                      <a:ea typeface="Arial Cyr"/>
                      <a:cs typeface="Arial Cyr"/>
                    </a:defRPr>
                  </a:pPr>
                  <a:endParaRPr lang="ru-RU"/>
                </a:p>
              </c:txPr>
              <c:dLblPos val="bestFit"/>
              <c:showCatName val="1"/>
              <c:showPercent val="1"/>
            </c:dLbl>
            <c:numFmt formatCode="0%" sourceLinked="0"/>
            <c:spPr>
              <a:noFill/>
              <a:ln w="25400">
                <a:noFill/>
              </a:ln>
            </c:spPr>
            <c:txPr>
              <a:bodyPr/>
              <a:lstStyle/>
              <a:p>
                <a:pPr>
                  <a:defRPr sz="800" b="0" i="0" u="none" strike="noStrike" baseline="0">
                    <a:solidFill>
                      <a:srgbClr val="000000"/>
                    </a:solidFill>
                    <a:latin typeface="Arial Cyr"/>
                    <a:ea typeface="Arial Cyr"/>
                    <a:cs typeface="Arial Cyr"/>
                  </a:defRPr>
                </a:pPr>
                <a:endParaRPr lang="ru-RU"/>
              </a:p>
            </c:txPr>
            <c:showCatName val="1"/>
            <c:showPercent val="1"/>
            <c:showLeaderLines val="1"/>
          </c:dLbls>
          <c:cat>
            <c:strRef>
              <c:f>'Лист 2'!$A$5:$A$23</c:f>
              <c:strCache>
                <c:ptCount val="19"/>
                <c:pt idx="0">
                  <c:v>Повреждения от контакта с животными ( 1 чел.)</c:v>
                </c:pt>
                <c:pt idx="1">
                  <c:v>Воздействие вредных химических веществ ( 2 чел.)</c:v>
                </c:pt>
                <c:pt idx="2">
                  <c:v>Воздействие отлетевших от удара предметов (51 чел.)</c:v>
                </c:pt>
                <c:pt idx="3">
                  <c:v>Укол, разрез острыми предметами (2 чел) </c:v>
                </c:pt>
                <c:pt idx="4">
                  <c:v>Воздействие экстремальных температур (2 чел.)</c:v>
                </c:pt>
                <c:pt idx="5">
                  <c:v>Повреждения при стихийных бедствиях (1 чел.)</c:v>
                </c:pt>
                <c:pt idx="6">
                  <c:v>Пожар ( 1 чел.)</c:v>
                </c:pt>
                <c:pt idx="7">
                  <c:v>Удар, зажатие о расположенное рядом сооружение (5 чел.)</c:v>
                </c:pt>
                <c:pt idx="8">
                  <c:v>Падение с движущегося подвижного состава (1 чел.)</c:v>
                </c:pt>
                <c:pt idx="9">
                  <c:v>Убийство, избиение, противоправные действия третьих лиц (1 чел.)</c:v>
                </c:pt>
                <c:pt idx="10">
                  <c:v>Попадание в глаз инородного тела (4 чел.)</c:v>
                </c:pt>
                <c:pt idx="11">
                  <c:v>Падение, обрушение материалов, груза, сооружений  (9 чел.)</c:v>
                </c:pt>
                <c:pt idx="12">
                  <c:v>Удар, придавливание, захват инструментами, приспособлениями                        (25 чел.)</c:v>
                </c:pt>
                <c:pt idx="13">
                  <c:v>Поражение электротоком (12 чел.)</c:v>
                </c:pt>
                <c:pt idx="14">
                  <c:v>Падение с высоты (21 чел.)</c:v>
                </c:pt>
                <c:pt idx="15">
                  <c:v>Воздействие перемещ. грузов, движ., разлет-ся дет., изделий, материалов (11 чел.)</c:v>
                </c:pt>
                <c:pt idx="16">
                  <c:v>Наезд, удар, зажатие подвижным составом (10 чел.)</c:v>
                </c:pt>
                <c:pt idx="17">
                  <c:v>ДТП (34 чел.)</c:v>
                </c:pt>
                <c:pt idx="18">
                  <c:v>Падение, спотыкание, скольжение на поверхности (21 чел.)</c:v>
                </c:pt>
              </c:strCache>
            </c:strRef>
          </c:cat>
          <c:val>
            <c:numRef>
              <c:f>'Лист 2'!$B$5:$B$23</c:f>
              <c:numCache>
                <c:formatCode>0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5</c:v>
                </c:pt>
                <c:pt idx="3">
                  <c:v>2</c:v>
                </c:pt>
                <c:pt idx="4" formatCode="General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5</c:v>
                </c:pt>
                <c:pt idx="8">
                  <c:v>1</c:v>
                </c:pt>
                <c:pt idx="9">
                  <c:v>1</c:v>
                </c:pt>
                <c:pt idx="10">
                  <c:v>4</c:v>
                </c:pt>
                <c:pt idx="11">
                  <c:v>9</c:v>
                </c:pt>
                <c:pt idx="12">
                  <c:v>25</c:v>
                </c:pt>
                <c:pt idx="13">
                  <c:v>12</c:v>
                </c:pt>
                <c:pt idx="14">
                  <c:v>21</c:v>
                </c:pt>
                <c:pt idx="15">
                  <c:v>11</c:v>
                </c:pt>
                <c:pt idx="16">
                  <c:v>10</c:v>
                </c:pt>
                <c:pt idx="17">
                  <c:v>34</c:v>
                </c:pt>
                <c:pt idx="18">
                  <c:v>21</c:v>
                </c:pt>
              </c:numCache>
            </c:numRef>
          </c:val>
        </c:ser>
        <c:dLbls>
          <c:showCatName val="1"/>
          <c:showPercent val="1"/>
        </c:dLbls>
      </c:pie3DChart>
      <c:spPr>
        <a:noFill/>
        <a:ln w="25400">
          <a:noFill/>
        </a:ln>
      </c:spPr>
    </c:plotArea>
    <c:plotVisOnly val="1"/>
    <c:dispBlanksAs val="zero"/>
  </c:chart>
  <c:spPr>
    <a:noFill/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 Cyr"/>
          <a:ea typeface="Arial Cyr"/>
          <a:cs typeface="Arial Cyr"/>
        </a:defRPr>
      </a:pPr>
      <a:endParaRPr lang="ru-RU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style val="10"/>
  <c:chart>
    <c:autoTitleDeleted val="1"/>
    <c:view3D>
      <c:rotY val="100"/>
      <c:perspective val="0"/>
    </c:view3D>
    <c:plotArea>
      <c:layout>
        <c:manualLayout>
          <c:layoutTarget val="inner"/>
          <c:xMode val="edge"/>
          <c:yMode val="edge"/>
          <c:x val="0.3215767634854812"/>
          <c:y val="0.40646258503401672"/>
          <c:w val="0.3215767634854812"/>
          <c:h val="0.20918367346938777"/>
        </c:manualLayout>
      </c:layout>
      <c:pie3DChart>
        <c:varyColors val="1"/>
        <c:ser>
          <c:idx val="0"/>
          <c:order val="0"/>
          <c:explosion val="6"/>
          <c:dLbls>
            <c:dLbl>
              <c:idx val="0"/>
              <c:layout>
                <c:manualLayout>
                  <c:x val="0.19670297006592941"/>
                  <c:y val="-0.14424425196193663"/>
                </c:manualLayout>
              </c:layout>
              <c:numFmt formatCode="0%" sourceLinked="0"/>
              <c:spPr/>
              <c:txPr>
                <a:bodyPr/>
                <a:lstStyle/>
                <a:p>
                  <a:pPr algn="ctr" rtl="0">
                    <a:defRPr/>
                  </a:pPr>
                  <a:endParaRPr lang="ru-RU"/>
                </a:p>
              </c:txPr>
              <c:dLblPos val="bestFit"/>
              <c:showCatName val="1"/>
              <c:showPercent val="1"/>
            </c:dLbl>
            <c:dLbl>
              <c:idx val="1"/>
              <c:layout>
                <c:manualLayout>
                  <c:x val="0.35301857899366368"/>
                  <c:y val="6.2417923539813708E-2"/>
                </c:manualLayout>
              </c:layout>
              <c:tx>
                <c:rich>
                  <a:bodyPr/>
                  <a:lstStyle/>
                  <a:p>
                    <a:pPr algn="ctr" rtl="0">
                      <a:defRPr>
                        <a:solidFill>
                          <a:srgbClr val="FF0000"/>
                        </a:solidFill>
                      </a:defRPr>
                    </a:pPr>
                    <a:r>
                      <a:rPr lang="ru-RU" dirty="0">
                        <a:solidFill>
                          <a:srgbClr val="FF0000"/>
                        </a:solidFill>
                      </a:rPr>
                      <a:t>Удар, придавливание, захват, инструментами, приспособлен., деталями </a:t>
                    </a:r>
                    <a:r>
                      <a:rPr lang="ru-RU" dirty="0" err="1">
                        <a:solidFill>
                          <a:srgbClr val="FF0000"/>
                        </a:solidFill>
                      </a:rPr>
                      <a:t>сооруж</a:t>
                    </a:r>
                    <a:r>
                      <a:rPr lang="ru-RU" dirty="0">
                        <a:solidFill>
                          <a:srgbClr val="FF0000"/>
                        </a:solidFill>
                      </a:rPr>
                      <a:t>.</a:t>
                    </a:r>
                  </a:p>
                  <a:p>
                    <a:pPr algn="ctr" rtl="0">
                      <a:defRPr>
                        <a:solidFill>
                          <a:srgbClr val="FF0000"/>
                        </a:solidFill>
                      </a:defRPr>
                    </a:pPr>
                    <a:r>
                      <a:rPr lang="ru-RU" dirty="0">
                        <a:solidFill>
                          <a:srgbClr val="FF0000"/>
                        </a:solidFill>
                      </a:rPr>
                      <a:t>( 4 чел.)</a:t>
                    </a:r>
                  </a:p>
                  <a:p>
                    <a:pPr algn="ctr" rtl="0">
                      <a:defRPr>
                        <a:solidFill>
                          <a:srgbClr val="FF0000"/>
                        </a:solidFill>
                      </a:defRPr>
                    </a:pPr>
                    <a:r>
                      <a:rPr lang="ru-RU" dirty="0">
                        <a:solidFill>
                          <a:srgbClr val="FF0000"/>
                        </a:solidFill>
                      </a:rPr>
                      <a:t>19%</a:t>
                    </a:r>
                  </a:p>
                </c:rich>
              </c:tx>
              <c:numFmt formatCode="0%" sourceLinked="0"/>
              <c:spPr/>
              <c:dLblPos val="bestFit"/>
            </c:dLbl>
            <c:dLbl>
              <c:idx val="2"/>
              <c:layout>
                <c:manualLayout>
                  <c:x val="-0.12316400092789373"/>
                  <c:y val="0.21054471595067134"/>
                </c:manualLayout>
              </c:layout>
              <c:numFmt formatCode="0%" sourceLinked="0"/>
              <c:spPr/>
              <c:txPr>
                <a:bodyPr/>
                <a:lstStyle/>
                <a:p>
                  <a:pPr algn="ctr" rtl="0">
                    <a:defRPr/>
                  </a:pPr>
                  <a:endParaRPr lang="ru-RU"/>
                </a:p>
              </c:txPr>
              <c:dLblPos val="bestFit"/>
              <c:showCatName val="1"/>
              <c:showPercent val="1"/>
            </c:dLbl>
            <c:dLbl>
              <c:idx val="3"/>
              <c:layout>
                <c:manualLayout>
                  <c:x val="-0.12704139556560473"/>
                  <c:y val="-3.4146335297902592E-3"/>
                </c:manualLayout>
              </c:layout>
              <c:numFmt formatCode="0%" sourceLinked="0"/>
              <c:spPr/>
              <c:txPr>
                <a:bodyPr/>
                <a:lstStyle/>
                <a:p>
                  <a:pPr algn="ctr" rtl="0">
                    <a:defRPr>
                      <a:solidFill>
                        <a:srgbClr val="FF0000"/>
                      </a:solidFill>
                    </a:defRPr>
                  </a:pPr>
                  <a:endParaRPr lang="ru-RU"/>
                </a:p>
              </c:txPr>
              <c:dLblPos val="bestFit"/>
              <c:showCatName val="1"/>
              <c:showPercent val="1"/>
            </c:dLbl>
            <c:dLbl>
              <c:idx val="4"/>
              <c:layout>
                <c:manualLayout>
                  <c:x val="-0.10178900916570648"/>
                  <c:y val="-0.2216034499547607"/>
                </c:manualLayout>
              </c:layout>
              <c:tx>
                <c:rich>
                  <a:bodyPr/>
                  <a:lstStyle/>
                  <a:p>
                    <a:pPr algn="ctr" rtl="0">
                      <a:defRPr>
                        <a:solidFill>
                          <a:srgbClr val="FF0000"/>
                        </a:solidFill>
                      </a:defRPr>
                    </a:pPr>
                    <a:r>
                      <a:rPr lang="ru-RU">
                        <a:solidFill>
                          <a:srgbClr val="FF0000"/>
                        </a:solidFill>
                      </a:rPr>
                      <a:t>Поражение электротоком </a:t>
                    </a:r>
                  </a:p>
                  <a:p>
                    <a:pPr algn="ctr" rtl="0">
                      <a:defRPr>
                        <a:solidFill>
                          <a:srgbClr val="FF0000"/>
                        </a:solidFill>
                      </a:defRPr>
                    </a:pPr>
                    <a:r>
                      <a:rPr lang="ru-RU">
                        <a:solidFill>
                          <a:srgbClr val="FF0000"/>
                        </a:solidFill>
                      </a:rPr>
                      <a:t>(5 чел.)</a:t>
                    </a:r>
                  </a:p>
                  <a:p>
                    <a:pPr algn="ctr" rtl="0">
                      <a:defRPr>
                        <a:solidFill>
                          <a:srgbClr val="FF0000"/>
                        </a:solidFill>
                      </a:defRPr>
                    </a:pPr>
                    <a:r>
                      <a:rPr lang="ru-RU">
                        <a:solidFill>
                          <a:srgbClr val="FF0000"/>
                        </a:solidFill>
                      </a:rPr>
                      <a:t>24%</a:t>
                    </a:r>
                  </a:p>
                </c:rich>
              </c:tx>
              <c:numFmt formatCode="0%" sourceLinked="0"/>
              <c:spPr/>
              <c:dLblPos val="bestFit"/>
            </c:dLbl>
            <c:dLbl>
              <c:idx val="5"/>
              <c:layout>
                <c:manualLayout>
                  <c:x val="2.3132728226284708E-2"/>
                  <c:y val="-0.27596320952295622"/>
                </c:manualLayout>
              </c:layout>
              <c:tx>
                <c:rich>
                  <a:bodyPr/>
                  <a:lstStyle/>
                  <a:p>
                    <a:pPr algn="ctr" rtl="0">
                      <a:defRPr>
                        <a:solidFill>
                          <a:srgbClr val="FF0000"/>
                        </a:solidFill>
                      </a:defRPr>
                    </a:pPr>
                    <a:r>
                      <a:rPr lang="ru-RU">
                        <a:solidFill>
                          <a:srgbClr val="FF0000"/>
                        </a:solidFill>
                      </a:rPr>
                      <a:t>Наезд, удар, зажатие подвижным составом </a:t>
                    </a:r>
                  </a:p>
                  <a:p>
                    <a:pPr algn="ctr" rtl="0">
                      <a:defRPr>
                        <a:solidFill>
                          <a:srgbClr val="FF0000"/>
                        </a:solidFill>
                      </a:defRPr>
                    </a:pPr>
                    <a:r>
                      <a:rPr lang="ru-RU">
                        <a:solidFill>
                          <a:srgbClr val="FF0000"/>
                        </a:solidFill>
                      </a:rPr>
                      <a:t>(4 чел.)
19%</a:t>
                    </a:r>
                  </a:p>
                </c:rich>
              </c:tx>
              <c:numFmt formatCode="0%" sourceLinked="0"/>
              <c:spPr/>
              <c:dLblPos val="bestFit"/>
            </c:dLbl>
            <c:dLbl>
              <c:idx val="6"/>
              <c:layout>
                <c:manualLayout>
                  <c:x val="-0.16936909857222396"/>
                  <c:y val="-1.0751334654596746E-2"/>
                </c:manualLayout>
              </c:layout>
              <c:dLblPos val="bestFit"/>
              <c:showCatName val="1"/>
              <c:showPercent val="1"/>
            </c:dLbl>
            <c:dLbl>
              <c:idx val="7"/>
              <c:layout>
                <c:manualLayout>
                  <c:x val="-0.13100837499047074"/>
                  <c:y val="-9.3815773028371505E-2"/>
                </c:manualLayout>
              </c:layout>
              <c:dLblPos val="bestFit"/>
              <c:showCatName val="1"/>
              <c:showPercent val="1"/>
            </c:dLbl>
            <c:dLbl>
              <c:idx val="8"/>
              <c:layout>
                <c:manualLayout>
                  <c:x val="-7.824942006730487E-2"/>
                  <c:y val="-8.1700680272108819E-2"/>
                </c:manualLayout>
              </c:layout>
              <c:dLblPos val="bestFit"/>
              <c:showCatName val="1"/>
              <c:showPercent val="1"/>
            </c:dLbl>
            <c:dLbl>
              <c:idx val="9"/>
              <c:layout>
                <c:manualLayout>
                  <c:x val="-0.13813846835230478"/>
                  <c:y val="-2.7023736630465606E-2"/>
                </c:manualLayout>
              </c:layout>
              <c:dLblPos val="bestFit"/>
              <c:showCatName val="1"/>
              <c:showPercent val="1"/>
            </c:dLbl>
            <c:dLbl>
              <c:idx val="10"/>
              <c:layout>
                <c:manualLayout>
                  <c:x val="-0.14670334225678194"/>
                  <c:y val="-0.1103590393629167"/>
                </c:manualLayout>
              </c:layout>
              <c:dLblPos val="bestFit"/>
              <c:showCatName val="1"/>
              <c:showPercent val="1"/>
            </c:dLbl>
            <c:dLbl>
              <c:idx val="11"/>
              <c:layout>
                <c:manualLayout>
                  <c:x val="-0.10290293070212697"/>
                  <c:y val="-0.21668348236131632"/>
                </c:manualLayout>
              </c:layout>
              <c:dLblPos val="bestFit"/>
              <c:showCatName val="1"/>
              <c:showPercent val="1"/>
            </c:dLbl>
            <c:dLbl>
              <c:idx val="12"/>
              <c:layout>
                <c:manualLayout>
                  <c:x val="-7.8867034774180333E-2"/>
                  <c:y val="-0.26043098002580356"/>
                </c:manualLayout>
              </c:layout>
              <c:dLblPos val="bestFit"/>
              <c:showCatName val="1"/>
              <c:showPercent val="1"/>
            </c:dLbl>
            <c:dLbl>
              <c:idx val="13"/>
              <c:layout>
                <c:manualLayout>
                  <c:x val="-2.180670371315805E-2"/>
                  <c:y val="-0.25157820483899268"/>
                </c:manualLayout>
              </c:layout>
              <c:dLblPos val="bestFit"/>
              <c:showCatName val="1"/>
              <c:showPercent val="1"/>
            </c:dLbl>
            <c:dLbl>
              <c:idx val="14"/>
              <c:layout>
                <c:manualLayout>
                  <c:x val="-9.2055194345520244E-2"/>
                  <c:y val="-0.22438631611726595"/>
                </c:manualLayout>
              </c:layout>
              <c:dLblPos val="bestFit"/>
              <c:showCatName val="1"/>
              <c:showPercent val="1"/>
            </c:dLbl>
            <c:dLbl>
              <c:idx val="15"/>
              <c:layout>
                <c:manualLayout>
                  <c:x val="-8.3749469075701646E-2"/>
                  <c:y val="-0.26284318697450981"/>
                </c:manualLayout>
              </c:layout>
              <c:dLblPos val="bestFit"/>
              <c:showCatName val="1"/>
              <c:showPercent val="1"/>
            </c:dLbl>
            <c:dLbl>
              <c:idx val="16"/>
              <c:dLblPos val="bestFit"/>
              <c:showCatName val="1"/>
              <c:showPercent val="1"/>
            </c:dLbl>
            <c:dLbl>
              <c:idx val="17"/>
              <c:dLblPos val="bestFit"/>
              <c:showCatName val="1"/>
              <c:showPercent val="1"/>
            </c:dLbl>
            <c:numFmt formatCode="0%" sourceLinked="0"/>
            <c:showCatName val="1"/>
            <c:showPercent val="1"/>
            <c:showLeaderLines val="1"/>
          </c:dLbls>
          <c:cat>
            <c:strRef>
              <c:f>'Лист 2'!$A$5:$A$10</c:f>
              <c:strCache>
                <c:ptCount val="6"/>
                <c:pt idx="0">
                  <c:v>ДТП (3 чел.)</c:v>
                </c:pt>
                <c:pt idx="1">
                  <c:v>Удар, придавливание, захват, инструментами, приспособлен., деталями сооруж.( 4 чел.)</c:v>
                </c:pt>
                <c:pt idx="2">
                  <c:v>Падение пострадавшего с высоты ( 1 чел.)</c:v>
                </c:pt>
                <c:pt idx="3">
                  <c:v>Падение, обрушен, обвал материалов, грузов (4 чел.)</c:v>
                </c:pt>
                <c:pt idx="4">
                  <c:v>Поражение электротоком (5 чел.)</c:v>
                </c:pt>
                <c:pt idx="5">
                  <c:v>Наезд, удар, зажатие подвижным составом (4 чел.)</c:v>
                </c:pt>
              </c:strCache>
            </c:strRef>
          </c:cat>
          <c:val>
            <c:numRef>
              <c:f>'Лист 2'!$B$5:$B$10</c:f>
              <c:numCache>
                <c:formatCode>0</c:formatCode>
                <c:ptCount val="6"/>
                <c:pt idx="0">
                  <c:v>3</c:v>
                </c:pt>
                <c:pt idx="1">
                  <c:v>4</c:v>
                </c:pt>
                <c:pt idx="2">
                  <c:v>1</c:v>
                </c:pt>
                <c:pt idx="3">
                  <c:v>4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</c:ser>
        <c:dLbls>
          <c:showCatName val="1"/>
          <c:showPercent val="1"/>
        </c:dLbls>
      </c:pie3DChart>
      <c:spPr>
        <a:noFill/>
        <a:ln w="25400">
          <a:noFill/>
        </a:ln>
      </c:spPr>
    </c:plotArea>
    <c:plotVisOnly val="1"/>
    <c:dispBlanksAs val="zero"/>
  </c:chart>
  <c:spPr>
    <a:ln>
      <a:noFill/>
    </a:ln>
  </c:spPr>
  <c:txPr>
    <a:bodyPr/>
    <a:lstStyle/>
    <a:p>
      <a:pPr algn="ctr" rtl="0">
        <a:defRPr lang="ru-RU" sz="800" b="0" i="0" u="none" strike="noStrike" kern="1200" baseline="0" dirty="0">
          <a:solidFill>
            <a:srgbClr val="000000"/>
          </a:solidFill>
          <a:latin typeface="Arial Cyr"/>
          <a:ea typeface="Arial Cyr"/>
          <a:cs typeface="Arial Cyr"/>
        </a:defRPr>
      </a:pPr>
      <a:endParaRPr lang="ru-RU"/>
    </a:p>
  </c:txPr>
  <c:externalData r:id="rId1"/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CE0ED9-A44E-4C9B-B5CE-C49F3BED6543}" type="doc">
      <dgm:prSet loTypeId="urn:microsoft.com/office/officeart/2008/layout/VerticalCurv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50E257-D50A-4A36-993E-7FA4AB445291}">
      <dgm:prSet phldrT="[Текст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sz="1200" b="1" u="none" strike="noStrike" dirty="0" smtClean="0">
              <a:solidFill>
                <a:schemeClr val="tx1"/>
              </a:solidFill>
              <a:effectLst/>
            </a:rPr>
            <a:t>Законодательство по охране труда </a:t>
          </a:r>
          <a:endParaRPr lang="ru-RU" sz="1200" b="1" dirty="0">
            <a:solidFill>
              <a:schemeClr val="tx1"/>
            </a:solidFill>
          </a:endParaRPr>
        </a:p>
      </dgm:t>
    </dgm:pt>
    <dgm:pt modelId="{7FEE2E5E-879A-45CE-B56C-8F20DBE245C5}" type="parTrans" cxnId="{E101ED71-6D71-4537-9C26-5FF771509033}">
      <dgm:prSet/>
      <dgm:spPr/>
      <dgm:t>
        <a:bodyPr/>
        <a:lstStyle/>
        <a:p>
          <a:endParaRPr lang="ru-RU"/>
        </a:p>
      </dgm:t>
    </dgm:pt>
    <dgm:pt modelId="{2517CAAC-FFAF-484A-858E-1A77D869D472}" type="sibTrans" cxnId="{E101ED71-6D71-4537-9C26-5FF771509033}">
      <dgm:prSet/>
      <dgm:spPr/>
      <dgm:t>
        <a:bodyPr/>
        <a:lstStyle/>
        <a:p>
          <a:endParaRPr lang="ru-RU"/>
        </a:p>
      </dgm:t>
    </dgm:pt>
    <dgm:pt modelId="{E9A32AF1-9F9C-4A68-8322-D07FB5938E24}">
      <dgm:prSet phldrT="[Текст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sz="1200" b="1" u="none" strike="noStrike" dirty="0" smtClean="0">
              <a:solidFill>
                <a:schemeClr val="tx1"/>
              </a:solidFill>
              <a:effectLst/>
            </a:rPr>
            <a:t>Структура управления охраной труда</a:t>
          </a:r>
          <a:endParaRPr lang="ru-RU" sz="1200" b="1" dirty="0">
            <a:solidFill>
              <a:schemeClr val="tx1"/>
            </a:solidFill>
          </a:endParaRPr>
        </a:p>
      </dgm:t>
    </dgm:pt>
    <dgm:pt modelId="{6465B65F-7EB5-491A-8910-D1E53DD4E7C6}" type="parTrans" cxnId="{BFD905A4-7117-4FAA-9289-8121D657DE09}">
      <dgm:prSet/>
      <dgm:spPr/>
      <dgm:t>
        <a:bodyPr/>
        <a:lstStyle/>
        <a:p>
          <a:endParaRPr lang="ru-RU"/>
        </a:p>
      </dgm:t>
    </dgm:pt>
    <dgm:pt modelId="{4573824F-D61E-4175-8AE5-6FBD6611E6B9}" type="sibTrans" cxnId="{BFD905A4-7117-4FAA-9289-8121D657DE09}">
      <dgm:prSet/>
      <dgm:spPr/>
      <dgm:t>
        <a:bodyPr/>
        <a:lstStyle/>
        <a:p>
          <a:endParaRPr lang="ru-RU"/>
        </a:p>
      </dgm:t>
    </dgm:pt>
    <dgm:pt modelId="{80B8E4D5-FABB-446D-A940-6D5E7D1C3E08}">
      <dgm:prSet phldrT="[Текст]" phldr="1"/>
      <dgm:spPr/>
      <dgm:t>
        <a:bodyPr/>
        <a:lstStyle/>
        <a:p>
          <a:endParaRPr lang="ru-RU" dirty="0"/>
        </a:p>
      </dgm:t>
    </dgm:pt>
    <dgm:pt modelId="{80536D97-791E-42F5-8511-4D6515F999C7}" type="parTrans" cxnId="{0DBAD84C-736B-40D1-ABEA-B1577EFA2E66}">
      <dgm:prSet/>
      <dgm:spPr/>
      <dgm:t>
        <a:bodyPr/>
        <a:lstStyle/>
        <a:p>
          <a:endParaRPr lang="ru-RU"/>
        </a:p>
      </dgm:t>
    </dgm:pt>
    <dgm:pt modelId="{837CD122-D80D-43C2-AB5C-C39711E777EC}" type="sibTrans" cxnId="{0DBAD84C-736B-40D1-ABEA-B1577EFA2E66}">
      <dgm:prSet/>
      <dgm:spPr/>
      <dgm:t>
        <a:bodyPr/>
        <a:lstStyle/>
        <a:p>
          <a:endParaRPr lang="ru-RU"/>
        </a:p>
      </dgm:t>
    </dgm:pt>
    <dgm:pt modelId="{D723B8C3-1EA8-4672-9942-20BE75AF2F8A}">
      <dgm:prSet phldrT="[Текст]"/>
      <dgm:spPr/>
      <dgm:t>
        <a:bodyPr/>
        <a:lstStyle/>
        <a:p>
          <a:endParaRPr lang="ru-RU" dirty="0"/>
        </a:p>
      </dgm:t>
    </dgm:pt>
    <dgm:pt modelId="{82C5ADCD-06DF-4A2C-B73F-927D1A69B18F}" type="parTrans" cxnId="{9357FB93-5DE7-4496-B490-888B5F762D5A}">
      <dgm:prSet/>
      <dgm:spPr/>
      <dgm:t>
        <a:bodyPr/>
        <a:lstStyle/>
        <a:p>
          <a:endParaRPr lang="ru-RU"/>
        </a:p>
      </dgm:t>
    </dgm:pt>
    <dgm:pt modelId="{53D2F59A-E2B6-4464-B947-0E6E31C21AF7}" type="sibTrans" cxnId="{9357FB93-5DE7-4496-B490-888B5F762D5A}">
      <dgm:prSet/>
      <dgm:spPr/>
      <dgm:t>
        <a:bodyPr/>
        <a:lstStyle/>
        <a:p>
          <a:endParaRPr lang="ru-RU"/>
        </a:p>
      </dgm:t>
    </dgm:pt>
    <dgm:pt modelId="{4EC13160-9663-4561-91CC-E6EF13B3B012}">
      <dgm:prSet phldrT="[Текст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sz="1200" b="1" u="none" strike="noStrike" dirty="0" smtClean="0">
              <a:solidFill>
                <a:schemeClr val="tx1"/>
              </a:solidFill>
              <a:effectLst/>
            </a:rPr>
            <a:t>Инструктажи и проверки знаний</a:t>
          </a:r>
          <a:endParaRPr lang="ru-RU" sz="1200" b="1" dirty="0">
            <a:solidFill>
              <a:schemeClr val="tx1"/>
            </a:solidFill>
          </a:endParaRPr>
        </a:p>
      </dgm:t>
    </dgm:pt>
    <dgm:pt modelId="{01EB5FF9-63D8-41E5-A96E-249D3E6C146E}" type="parTrans" cxnId="{F745C40D-C62D-4569-963F-0CCEC7CDB75F}">
      <dgm:prSet/>
      <dgm:spPr/>
      <dgm:t>
        <a:bodyPr/>
        <a:lstStyle/>
        <a:p>
          <a:endParaRPr lang="ru-RU"/>
        </a:p>
      </dgm:t>
    </dgm:pt>
    <dgm:pt modelId="{A0C0E4EC-9E28-48D9-8EE4-24F153096278}" type="sibTrans" cxnId="{F745C40D-C62D-4569-963F-0CCEC7CDB75F}">
      <dgm:prSet/>
      <dgm:spPr/>
      <dgm:t>
        <a:bodyPr/>
        <a:lstStyle/>
        <a:p>
          <a:endParaRPr lang="ru-RU"/>
        </a:p>
      </dgm:t>
    </dgm:pt>
    <dgm:pt modelId="{C590A9EF-708B-4BC7-A0A6-C06FA1E8F002}">
      <dgm:prSet phldrT="[Текст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sz="1200" b="1" u="none" strike="noStrike" dirty="0" smtClean="0">
              <a:solidFill>
                <a:schemeClr val="tx1"/>
              </a:solidFill>
              <a:effectLst/>
            </a:rPr>
            <a:t>Спец одежда, спец обувь и СИЗ</a:t>
          </a:r>
          <a:endParaRPr lang="ru-RU" sz="1200" b="1" dirty="0">
            <a:solidFill>
              <a:schemeClr val="tx1"/>
            </a:solidFill>
          </a:endParaRPr>
        </a:p>
      </dgm:t>
    </dgm:pt>
    <dgm:pt modelId="{CEC840FB-FC58-48D4-AC20-1BB54E5D4F41}" type="parTrans" cxnId="{FA530B0C-F85D-4F59-BB2A-DC9C9CF4CC5A}">
      <dgm:prSet/>
      <dgm:spPr/>
      <dgm:t>
        <a:bodyPr/>
        <a:lstStyle/>
        <a:p>
          <a:endParaRPr lang="ru-RU"/>
        </a:p>
      </dgm:t>
    </dgm:pt>
    <dgm:pt modelId="{2029060D-312A-4BAC-A3ED-6F3745F944C2}" type="sibTrans" cxnId="{FA530B0C-F85D-4F59-BB2A-DC9C9CF4CC5A}">
      <dgm:prSet/>
      <dgm:spPr/>
      <dgm:t>
        <a:bodyPr/>
        <a:lstStyle/>
        <a:p>
          <a:endParaRPr lang="ru-RU"/>
        </a:p>
      </dgm:t>
    </dgm:pt>
    <dgm:pt modelId="{54D00401-D300-4E60-ABD9-F700B578B968}">
      <dgm:prSet phldrT="[Текст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sz="1200" b="1" u="none" strike="noStrike" dirty="0" smtClean="0">
              <a:solidFill>
                <a:schemeClr val="tx1"/>
              </a:solidFill>
              <a:effectLst/>
            </a:rPr>
            <a:t>Правила оказания первой помощи</a:t>
          </a:r>
          <a:endParaRPr lang="ru-RU" sz="1200" b="1" dirty="0">
            <a:solidFill>
              <a:schemeClr val="tx1"/>
            </a:solidFill>
          </a:endParaRPr>
        </a:p>
      </dgm:t>
    </dgm:pt>
    <dgm:pt modelId="{E540922D-C721-433F-9A67-16BB6A0B76B3}" type="parTrans" cxnId="{C2C983B5-739A-4AE4-B403-2F7A377D8892}">
      <dgm:prSet/>
      <dgm:spPr/>
      <dgm:t>
        <a:bodyPr/>
        <a:lstStyle/>
        <a:p>
          <a:endParaRPr lang="ru-RU"/>
        </a:p>
      </dgm:t>
    </dgm:pt>
    <dgm:pt modelId="{DC6FD344-A44E-4E6F-8B52-7258755F1CD0}" type="sibTrans" cxnId="{C2C983B5-739A-4AE4-B403-2F7A377D8892}">
      <dgm:prSet/>
      <dgm:spPr/>
      <dgm:t>
        <a:bodyPr/>
        <a:lstStyle/>
        <a:p>
          <a:endParaRPr lang="ru-RU"/>
        </a:p>
      </dgm:t>
    </dgm:pt>
    <dgm:pt modelId="{CF736188-2CB5-4BCE-9562-B8D3E5F48183}">
      <dgm:prSet phldrT="[Текст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sz="1200" b="1" u="none" strike="noStrike" dirty="0" smtClean="0">
              <a:solidFill>
                <a:schemeClr val="tx1"/>
              </a:solidFill>
              <a:effectLst/>
            </a:rPr>
            <a:t>Электробезопасность</a:t>
          </a:r>
          <a:endParaRPr lang="ru-RU" sz="1200" b="1" dirty="0">
            <a:solidFill>
              <a:schemeClr val="tx1"/>
            </a:solidFill>
          </a:endParaRPr>
        </a:p>
      </dgm:t>
    </dgm:pt>
    <dgm:pt modelId="{3B0ABA67-563C-4131-939C-BF177C6203CE}" type="parTrans" cxnId="{582AD653-2251-4BB6-99EF-30125F678B26}">
      <dgm:prSet/>
      <dgm:spPr/>
      <dgm:t>
        <a:bodyPr/>
        <a:lstStyle/>
        <a:p>
          <a:endParaRPr lang="ru-RU"/>
        </a:p>
      </dgm:t>
    </dgm:pt>
    <dgm:pt modelId="{865990C3-A24F-4A68-88F7-849A5F0CBF40}" type="sibTrans" cxnId="{582AD653-2251-4BB6-99EF-30125F678B26}">
      <dgm:prSet/>
      <dgm:spPr/>
      <dgm:t>
        <a:bodyPr/>
        <a:lstStyle/>
        <a:p>
          <a:endParaRPr lang="ru-RU"/>
        </a:p>
      </dgm:t>
    </dgm:pt>
    <dgm:pt modelId="{B915FD37-EC93-4A96-9EC1-B0DD80FD89B3}">
      <dgm:prSet phldrT="[Текст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ru-RU" sz="1200" b="1" u="none" strike="noStrike" dirty="0" smtClean="0">
              <a:solidFill>
                <a:schemeClr val="tx1"/>
              </a:solidFill>
              <a:effectLst/>
            </a:rPr>
            <a:t>Основы пожарной и промышленной безопасности</a:t>
          </a:r>
          <a:endParaRPr lang="ru-RU" sz="1200" b="1" dirty="0">
            <a:solidFill>
              <a:schemeClr val="tx1"/>
            </a:solidFill>
          </a:endParaRPr>
        </a:p>
      </dgm:t>
    </dgm:pt>
    <dgm:pt modelId="{F4668390-F60F-4401-8721-4A338ABB4785}" type="parTrans" cxnId="{A81C5CA2-6E6E-4DAC-8726-4C238490B19A}">
      <dgm:prSet/>
      <dgm:spPr/>
      <dgm:t>
        <a:bodyPr/>
        <a:lstStyle/>
        <a:p>
          <a:endParaRPr lang="ru-RU"/>
        </a:p>
      </dgm:t>
    </dgm:pt>
    <dgm:pt modelId="{16CDF7A8-0396-4176-83F6-F2BE03FD1F01}" type="sibTrans" cxnId="{A81C5CA2-6E6E-4DAC-8726-4C238490B19A}">
      <dgm:prSet/>
      <dgm:spPr/>
      <dgm:t>
        <a:bodyPr/>
        <a:lstStyle/>
        <a:p>
          <a:endParaRPr lang="ru-RU"/>
        </a:p>
      </dgm:t>
    </dgm:pt>
    <dgm:pt modelId="{24576A7D-7807-431F-8778-405996366293}" type="pres">
      <dgm:prSet presAssocID="{B4CE0ED9-A44E-4C9B-B5CE-C49F3BED654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ru-RU"/>
        </a:p>
      </dgm:t>
    </dgm:pt>
    <dgm:pt modelId="{7D458484-56AE-49FF-89BB-AAF53A5FDDEA}" type="pres">
      <dgm:prSet presAssocID="{B4CE0ED9-A44E-4C9B-B5CE-C49F3BED6543}" presName="Name1" presStyleCnt="0"/>
      <dgm:spPr/>
    </dgm:pt>
    <dgm:pt modelId="{0A0D2DA6-9747-4897-93DD-B6907E03AE76}" type="pres">
      <dgm:prSet presAssocID="{B4CE0ED9-A44E-4C9B-B5CE-C49F3BED6543}" presName="cycle" presStyleCnt="0"/>
      <dgm:spPr/>
    </dgm:pt>
    <dgm:pt modelId="{5C98945D-0598-4BDA-85CC-65099BB67295}" type="pres">
      <dgm:prSet presAssocID="{B4CE0ED9-A44E-4C9B-B5CE-C49F3BED6543}" presName="srcNode" presStyleLbl="node1" presStyleIdx="0" presStyleCnt="7"/>
      <dgm:spPr/>
    </dgm:pt>
    <dgm:pt modelId="{078BB5D7-ECB8-41E0-A0C0-9D70F8E054C4}" type="pres">
      <dgm:prSet presAssocID="{B4CE0ED9-A44E-4C9B-B5CE-C49F3BED6543}" presName="conn" presStyleLbl="parChTrans1D2" presStyleIdx="0" presStyleCnt="1"/>
      <dgm:spPr/>
      <dgm:t>
        <a:bodyPr/>
        <a:lstStyle/>
        <a:p>
          <a:endParaRPr lang="ru-RU"/>
        </a:p>
      </dgm:t>
    </dgm:pt>
    <dgm:pt modelId="{C0B0DCE1-EFDA-432A-9897-6389AFDA170F}" type="pres">
      <dgm:prSet presAssocID="{B4CE0ED9-A44E-4C9B-B5CE-C49F3BED6543}" presName="extraNode" presStyleLbl="node1" presStyleIdx="0" presStyleCnt="7"/>
      <dgm:spPr/>
    </dgm:pt>
    <dgm:pt modelId="{F36FF0C5-856E-475E-8542-ED228A5DF5C4}" type="pres">
      <dgm:prSet presAssocID="{B4CE0ED9-A44E-4C9B-B5CE-C49F3BED6543}" presName="dstNode" presStyleLbl="node1" presStyleIdx="0" presStyleCnt="7"/>
      <dgm:spPr/>
    </dgm:pt>
    <dgm:pt modelId="{89A98010-2A2D-4B82-B731-D071F6A42CEF}" type="pres">
      <dgm:prSet presAssocID="{4950E257-D50A-4A36-993E-7FA4AB44529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9C6A29E-037C-4399-83CE-8DAEC6BCA370}" type="pres">
      <dgm:prSet presAssocID="{4950E257-D50A-4A36-993E-7FA4AB445291}" presName="accent_1" presStyleCnt="0"/>
      <dgm:spPr/>
    </dgm:pt>
    <dgm:pt modelId="{ECB71122-4628-4EF6-9982-6743AA083216}" type="pres">
      <dgm:prSet presAssocID="{4950E257-D50A-4A36-993E-7FA4AB445291}" presName="accentRepeatNode" presStyleLbl="solidFgAcc1" presStyleIdx="0" presStyleCnt="7"/>
      <dgm:spPr/>
    </dgm:pt>
    <dgm:pt modelId="{F50D2975-0AFB-4668-89F2-DC9B7F4BCFFE}" type="pres">
      <dgm:prSet presAssocID="{E9A32AF1-9F9C-4A68-8322-D07FB5938E24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419498B-3978-406E-AEF9-58FA862CC19F}" type="pres">
      <dgm:prSet presAssocID="{E9A32AF1-9F9C-4A68-8322-D07FB5938E24}" presName="accent_2" presStyleCnt="0"/>
      <dgm:spPr/>
    </dgm:pt>
    <dgm:pt modelId="{5C003626-1B7D-42D6-87B9-B1BD0AFD2D4F}" type="pres">
      <dgm:prSet presAssocID="{E9A32AF1-9F9C-4A68-8322-D07FB5938E24}" presName="accentRepeatNode" presStyleLbl="solidFgAcc1" presStyleIdx="1" presStyleCnt="7"/>
      <dgm:spPr/>
    </dgm:pt>
    <dgm:pt modelId="{571C2546-A654-4D73-B841-50AF3803CAAC}" type="pres">
      <dgm:prSet presAssocID="{4EC13160-9663-4561-91CC-E6EF13B3B01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E3DA99-5107-43CB-8E84-C21BCE67C7C7}" type="pres">
      <dgm:prSet presAssocID="{4EC13160-9663-4561-91CC-E6EF13B3B012}" presName="accent_3" presStyleCnt="0"/>
      <dgm:spPr/>
    </dgm:pt>
    <dgm:pt modelId="{198BE5D4-27F6-489A-BC17-02C05CEF64E8}" type="pres">
      <dgm:prSet presAssocID="{4EC13160-9663-4561-91CC-E6EF13B3B012}" presName="accentRepeatNode" presStyleLbl="solidFgAcc1" presStyleIdx="2" presStyleCnt="7"/>
      <dgm:spPr/>
    </dgm:pt>
    <dgm:pt modelId="{2B7FDE9B-5C8F-4F45-8D18-CD1141A52FF6}" type="pres">
      <dgm:prSet presAssocID="{C590A9EF-708B-4BC7-A0A6-C06FA1E8F002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0109C38-9967-46D0-ABAF-F8E2ABC56E0B}" type="pres">
      <dgm:prSet presAssocID="{C590A9EF-708B-4BC7-A0A6-C06FA1E8F002}" presName="accent_4" presStyleCnt="0"/>
      <dgm:spPr/>
    </dgm:pt>
    <dgm:pt modelId="{E39778B3-B946-452E-8A23-5EA22FC8B485}" type="pres">
      <dgm:prSet presAssocID="{C590A9EF-708B-4BC7-A0A6-C06FA1E8F002}" presName="accentRepeatNode" presStyleLbl="solidFgAcc1" presStyleIdx="3" presStyleCnt="7"/>
      <dgm:spPr/>
    </dgm:pt>
    <dgm:pt modelId="{86217707-3EF4-426A-9484-5A5A13905258}" type="pres">
      <dgm:prSet presAssocID="{54D00401-D300-4E60-ABD9-F700B578B968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35660F8-B366-4D33-983B-349F9D0C552D}" type="pres">
      <dgm:prSet presAssocID="{54D00401-D300-4E60-ABD9-F700B578B968}" presName="accent_5" presStyleCnt="0"/>
      <dgm:spPr/>
    </dgm:pt>
    <dgm:pt modelId="{CC5A9CF6-A229-4783-994A-6211A4011E43}" type="pres">
      <dgm:prSet presAssocID="{54D00401-D300-4E60-ABD9-F700B578B968}" presName="accentRepeatNode" presStyleLbl="solidFgAcc1" presStyleIdx="4" presStyleCnt="7"/>
      <dgm:spPr/>
    </dgm:pt>
    <dgm:pt modelId="{B19A7929-A005-4077-9AF9-5F053827F153}" type="pres">
      <dgm:prSet presAssocID="{CF736188-2CB5-4BCE-9562-B8D3E5F48183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71C4BBA-CC15-4A4F-9A4F-7036BD505F5D}" type="pres">
      <dgm:prSet presAssocID="{CF736188-2CB5-4BCE-9562-B8D3E5F48183}" presName="accent_6" presStyleCnt="0"/>
      <dgm:spPr/>
    </dgm:pt>
    <dgm:pt modelId="{13D659C3-2DC7-4DA2-B5DD-75CFB98AD33D}" type="pres">
      <dgm:prSet presAssocID="{CF736188-2CB5-4BCE-9562-B8D3E5F48183}" presName="accentRepeatNode" presStyleLbl="solidFgAcc1" presStyleIdx="5" presStyleCnt="7"/>
      <dgm:spPr/>
    </dgm:pt>
    <dgm:pt modelId="{9F92F4AC-524E-4854-BCD0-3927C8D90E24}" type="pres">
      <dgm:prSet presAssocID="{B915FD37-EC93-4A96-9EC1-B0DD80FD89B3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4567847-68FE-4B3F-9476-9E18ECF45ABA}" type="pres">
      <dgm:prSet presAssocID="{B915FD37-EC93-4A96-9EC1-B0DD80FD89B3}" presName="accent_7" presStyleCnt="0"/>
      <dgm:spPr/>
    </dgm:pt>
    <dgm:pt modelId="{D6F9BF94-32C0-415A-B7BF-4BA8C8AC6EE1}" type="pres">
      <dgm:prSet presAssocID="{B915FD37-EC93-4A96-9EC1-B0DD80FD89B3}" presName="accentRepeatNode" presStyleLbl="solidFgAcc1" presStyleIdx="6" presStyleCnt="7"/>
      <dgm:spPr/>
    </dgm:pt>
  </dgm:ptLst>
  <dgm:cxnLst>
    <dgm:cxn modelId="{582AD653-2251-4BB6-99EF-30125F678B26}" srcId="{B4CE0ED9-A44E-4C9B-B5CE-C49F3BED6543}" destId="{CF736188-2CB5-4BCE-9562-B8D3E5F48183}" srcOrd="5" destOrd="0" parTransId="{3B0ABA67-563C-4131-939C-BF177C6203CE}" sibTransId="{865990C3-A24F-4A68-88F7-849A5F0CBF40}"/>
    <dgm:cxn modelId="{BFD905A4-7117-4FAA-9289-8121D657DE09}" srcId="{B4CE0ED9-A44E-4C9B-B5CE-C49F3BED6543}" destId="{E9A32AF1-9F9C-4A68-8322-D07FB5938E24}" srcOrd="1" destOrd="0" parTransId="{6465B65F-7EB5-491A-8910-D1E53DD4E7C6}" sibTransId="{4573824F-D61E-4175-8AE5-6FBD6611E6B9}"/>
    <dgm:cxn modelId="{9C0FC475-1320-438D-839C-E5EBE37C2BEA}" type="presOf" srcId="{B4CE0ED9-A44E-4C9B-B5CE-C49F3BED6543}" destId="{24576A7D-7807-431F-8778-405996366293}" srcOrd="0" destOrd="0" presId="urn:microsoft.com/office/officeart/2008/layout/VerticalCurvedList"/>
    <dgm:cxn modelId="{A81C5CA2-6E6E-4DAC-8726-4C238490B19A}" srcId="{B4CE0ED9-A44E-4C9B-B5CE-C49F3BED6543}" destId="{B915FD37-EC93-4A96-9EC1-B0DD80FD89B3}" srcOrd="6" destOrd="0" parTransId="{F4668390-F60F-4401-8721-4A338ABB4785}" sibTransId="{16CDF7A8-0396-4176-83F6-F2BE03FD1F01}"/>
    <dgm:cxn modelId="{0DBAD84C-736B-40D1-ABEA-B1577EFA2E66}" srcId="{B4CE0ED9-A44E-4C9B-B5CE-C49F3BED6543}" destId="{80B8E4D5-FABB-446D-A940-6D5E7D1C3E08}" srcOrd="8" destOrd="0" parTransId="{80536D97-791E-42F5-8511-4D6515F999C7}" sibTransId="{837CD122-D80D-43C2-AB5C-C39711E777EC}"/>
    <dgm:cxn modelId="{265306E3-4C30-4604-AD12-7BF867FF1FE9}" type="presOf" srcId="{B915FD37-EC93-4A96-9EC1-B0DD80FD89B3}" destId="{9F92F4AC-524E-4854-BCD0-3927C8D90E24}" srcOrd="0" destOrd="0" presId="urn:microsoft.com/office/officeart/2008/layout/VerticalCurvedList"/>
    <dgm:cxn modelId="{C2C983B5-739A-4AE4-B403-2F7A377D8892}" srcId="{B4CE0ED9-A44E-4C9B-B5CE-C49F3BED6543}" destId="{54D00401-D300-4E60-ABD9-F700B578B968}" srcOrd="4" destOrd="0" parTransId="{E540922D-C721-433F-9A67-16BB6A0B76B3}" sibTransId="{DC6FD344-A44E-4E6F-8B52-7258755F1CD0}"/>
    <dgm:cxn modelId="{9357FB93-5DE7-4496-B490-888B5F762D5A}" srcId="{B4CE0ED9-A44E-4C9B-B5CE-C49F3BED6543}" destId="{D723B8C3-1EA8-4672-9942-20BE75AF2F8A}" srcOrd="7" destOrd="0" parTransId="{82C5ADCD-06DF-4A2C-B73F-927D1A69B18F}" sibTransId="{53D2F59A-E2B6-4464-B947-0E6E31C21AF7}"/>
    <dgm:cxn modelId="{A1AEA7DF-15A3-4A64-900C-DB9DD6C19458}" type="presOf" srcId="{CF736188-2CB5-4BCE-9562-B8D3E5F48183}" destId="{B19A7929-A005-4077-9AF9-5F053827F153}" srcOrd="0" destOrd="0" presId="urn:microsoft.com/office/officeart/2008/layout/VerticalCurvedList"/>
    <dgm:cxn modelId="{6792D6F2-0EE7-44C5-90F8-00EF4FDFDE0B}" type="presOf" srcId="{4950E257-D50A-4A36-993E-7FA4AB445291}" destId="{89A98010-2A2D-4B82-B731-D071F6A42CEF}" srcOrd="0" destOrd="0" presId="urn:microsoft.com/office/officeart/2008/layout/VerticalCurvedList"/>
    <dgm:cxn modelId="{7A16E096-322A-4F1A-BEC4-8CE673FCC517}" type="presOf" srcId="{E9A32AF1-9F9C-4A68-8322-D07FB5938E24}" destId="{F50D2975-0AFB-4668-89F2-DC9B7F4BCFFE}" srcOrd="0" destOrd="0" presId="urn:microsoft.com/office/officeart/2008/layout/VerticalCurvedList"/>
    <dgm:cxn modelId="{D503B0AF-5AA2-40BA-ADFF-38F501A65BE9}" type="presOf" srcId="{2517CAAC-FFAF-484A-858E-1A77D869D472}" destId="{078BB5D7-ECB8-41E0-A0C0-9D70F8E054C4}" srcOrd="0" destOrd="0" presId="urn:microsoft.com/office/officeart/2008/layout/VerticalCurvedList"/>
    <dgm:cxn modelId="{F289C672-2158-4C26-A02C-497CC71E9FED}" type="presOf" srcId="{54D00401-D300-4E60-ABD9-F700B578B968}" destId="{86217707-3EF4-426A-9484-5A5A13905258}" srcOrd="0" destOrd="0" presId="urn:microsoft.com/office/officeart/2008/layout/VerticalCurvedList"/>
    <dgm:cxn modelId="{F7B6F5C2-C740-486D-8C32-F57368B1324B}" type="presOf" srcId="{4EC13160-9663-4561-91CC-E6EF13B3B012}" destId="{571C2546-A654-4D73-B841-50AF3803CAAC}" srcOrd="0" destOrd="0" presId="urn:microsoft.com/office/officeart/2008/layout/VerticalCurvedList"/>
    <dgm:cxn modelId="{F745C40D-C62D-4569-963F-0CCEC7CDB75F}" srcId="{B4CE0ED9-A44E-4C9B-B5CE-C49F3BED6543}" destId="{4EC13160-9663-4561-91CC-E6EF13B3B012}" srcOrd="2" destOrd="0" parTransId="{01EB5FF9-63D8-41E5-A96E-249D3E6C146E}" sibTransId="{A0C0E4EC-9E28-48D9-8EE4-24F153096278}"/>
    <dgm:cxn modelId="{A3A24585-D4D0-40E8-98E2-904986F0D0DA}" type="presOf" srcId="{C590A9EF-708B-4BC7-A0A6-C06FA1E8F002}" destId="{2B7FDE9B-5C8F-4F45-8D18-CD1141A52FF6}" srcOrd="0" destOrd="0" presId="urn:microsoft.com/office/officeart/2008/layout/VerticalCurvedList"/>
    <dgm:cxn modelId="{E101ED71-6D71-4537-9C26-5FF771509033}" srcId="{B4CE0ED9-A44E-4C9B-B5CE-C49F3BED6543}" destId="{4950E257-D50A-4A36-993E-7FA4AB445291}" srcOrd="0" destOrd="0" parTransId="{7FEE2E5E-879A-45CE-B56C-8F20DBE245C5}" sibTransId="{2517CAAC-FFAF-484A-858E-1A77D869D472}"/>
    <dgm:cxn modelId="{FA530B0C-F85D-4F59-BB2A-DC9C9CF4CC5A}" srcId="{B4CE0ED9-A44E-4C9B-B5CE-C49F3BED6543}" destId="{C590A9EF-708B-4BC7-A0A6-C06FA1E8F002}" srcOrd="3" destOrd="0" parTransId="{CEC840FB-FC58-48D4-AC20-1BB54E5D4F41}" sibTransId="{2029060D-312A-4BAC-A3ED-6F3745F944C2}"/>
    <dgm:cxn modelId="{F588BD51-8CC3-49E8-A519-FB8C10631413}" type="presParOf" srcId="{24576A7D-7807-431F-8778-405996366293}" destId="{7D458484-56AE-49FF-89BB-AAF53A5FDDEA}" srcOrd="0" destOrd="0" presId="urn:microsoft.com/office/officeart/2008/layout/VerticalCurvedList"/>
    <dgm:cxn modelId="{DC9AA232-62C5-4490-AD6D-F40CEBD6E284}" type="presParOf" srcId="{7D458484-56AE-49FF-89BB-AAF53A5FDDEA}" destId="{0A0D2DA6-9747-4897-93DD-B6907E03AE76}" srcOrd="0" destOrd="0" presId="urn:microsoft.com/office/officeart/2008/layout/VerticalCurvedList"/>
    <dgm:cxn modelId="{E43D5A13-16FC-44FA-8EE2-C076054C3BE2}" type="presParOf" srcId="{0A0D2DA6-9747-4897-93DD-B6907E03AE76}" destId="{5C98945D-0598-4BDA-85CC-65099BB67295}" srcOrd="0" destOrd="0" presId="urn:microsoft.com/office/officeart/2008/layout/VerticalCurvedList"/>
    <dgm:cxn modelId="{4755917E-6B5B-47D5-8CC9-33BAC0E8217D}" type="presParOf" srcId="{0A0D2DA6-9747-4897-93DD-B6907E03AE76}" destId="{078BB5D7-ECB8-41E0-A0C0-9D70F8E054C4}" srcOrd="1" destOrd="0" presId="urn:microsoft.com/office/officeart/2008/layout/VerticalCurvedList"/>
    <dgm:cxn modelId="{D329894B-8B11-4427-B0DA-8F2979D3929F}" type="presParOf" srcId="{0A0D2DA6-9747-4897-93DD-B6907E03AE76}" destId="{C0B0DCE1-EFDA-432A-9897-6389AFDA170F}" srcOrd="2" destOrd="0" presId="urn:microsoft.com/office/officeart/2008/layout/VerticalCurvedList"/>
    <dgm:cxn modelId="{572C72C4-5D8F-47DA-9667-AC5ED7BF7854}" type="presParOf" srcId="{0A0D2DA6-9747-4897-93DD-B6907E03AE76}" destId="{F36FF0C5-856E-475E-8542-ED228A5DF5C4}" srcOrd="3" destOrd="0" presId="urn:microsoft.com/office/officeart/2008/layout/VerticalCurvedList"/>
    <dgm:cxn modelId="{7C654A84-78D5-4DA7-A68D-765BFEBFDEBD}" type="presParOf" srcId="{7D458484-56AE-49FF-89BB-AAF53A5FDDEA}" destId="{89A98010-2A2D-4B82-B731-D071F6A42CEF}" srcOrd="1" destOrd="0" presId="urn:microsoft.com/office/officeart/2008/layout/VerticalCurvedList"/>
    <dgm:cxn modelId="{18F73286-5F64-4E49-9A9A-0FED56F5C3F3}" type="presParOf" srcId="{7D458484-56AE-49FF-89BB-AAF53A5FDDEA}" destId="{F9C6A29E-037C-4399-83CE-8DAEC6BCA370}" srcOrd="2" destOrd="0" presId="urn:microsoft.com/office/officeart/2008/layout/VerticalCurvedList"/>
    <dgm:cxn modelId="{825AF05E-6781-463B-BF42-BD9C540EF66B}" type="presParOf" srcId="{F9C6A29E-037C-4399-83CE-8DAEC6BCA370}" destId="{ECB71122-4628-4EF6-9982-6743AA083216}" srcOrd="0" destOrd="0" presId="urn:microsoft.com/office/officeart/2008/layout/VerticalCurvedList"/>
    <dgm:cxn modelId="{57E81616-EF49-49DF-9476-4BFB5813BE51}" type="presParOf" srcId="{7D458484-56AE-49FF-89BB-AAF53A5FDDEA}" destId="{F50D2975-0AFB-4668-89F2-DC9B7F4BCFFE}" srcOrd="3" destOrd="0" presId="urn:microsoft.com/office/officeart/2008/layout/VerticalCurvedList"/>
    <dgm:cxn modelId="{41FAE4A1-FC9F-420F-8D7A-A46EC8EBBC68}" type="presParOf" srcId="{7D458484-56AE-49FF-89BB-AAF53A5FDDEA}" destId="{1419498B-3978-406E-AEF9-58FA862CC19F}" srcOrd="4" destOrd="0" presId="urn:microsoft.com/office/officeart/2008/layout/VerticalCurvedList"/>
    <dgm:cxn modelId="{085609E1-EF0C-4F37-A2F0-6D72851DD2EF}" type="presParOf" srcId="{1419498B-3978-406E-AEF9-58FA862CC19F}" destId="{5C003626-1B7D-42D6-87B9-B1BD0AFD2D4F}" srcOrd="0" destOrd="0" presId="urn:microsoft.com/office/officeart/2008/layout/VerticalCurvedList"/>
    <dgm:cxn modelId="{36F69FEC-29DA-4F52-A461-1F20EB358266}" type="presParOf" srcId="{7D458484-56AE-49FF-89BB-AAF53A5FDDEA}" destId="{571C2546-A654-4D73-B841-50AF3803CAAC}" srcOrd="5" destOrd="0" presId="urn:microsoft.com/office/officeart/2008/layout/VerticalCurvedList"/>
    <dgm:cxn modelId="{AB3808A9-E0C2-4914-8028-A77252934F2A}" type="presParOf" srcId="{7D458484-56AE-49FF-89BB-AAF53A5FDDEA}" destId="{F8E3DA99-5107-43CB-8E84-C21BCE67C7C7}" srcOrd="6" destOrd="0" presId="urn:microsoft.com/office/officeart/2008/layout/VerticalCurvedList"/>
    <dgm:cxn modelId="{DD9064BC-7CB9-428C-A3C8-4AC3045D693F}" type="presParOf" srcId="{F8E3DA99-5107-43CB-8E84-C21BCE67C7C7}" destId="{198BE5D4-27F6-489A-BC17-02C05CEF64E8}" srcOrd="0" destOrd="0" presId="urn:microsoft.com/office/officeart/2008/layout/VerticalCurvedList"/>
    <dgm:cxn modelId="{1618AAC8-951C-4263-9FD9-27C62C820252}" type="presParOf" srcId="{7D458484-56AE-49FF-89BB-AAF53A5FDDEA}" destId="{2B7FDE9B-5C8F-4F45-8D18-CD1141A52FF6}" srcOrd="7" destOrd="0" presId="urn:microsoft.com/office/officeart/2008/layout/VerticalCurvedList"/>
    <dgm:cxn modelId="{006187FF-1178-41F2-A3EA-3DDF8627F6F1}" type="presParOf" srcId="{7D458484-56AE-49FF-89BB-AAF53A5FDDEA}" destId="{E0109C38-9967-46D0-ABAF-F8E2ABC56E0B}" srcOrd="8" destOrd="0" presId="urn:microsoft.com/office/officeart/2008/layout/VerticalCurvedList"/>
    <dgm:cxn modelId="{2B91546A-BFFC-43CA-94B3-070DA9F855EA}" type="presParOf" srcId="{E0109C38-9967-46D0-ABAF-F8E2ABC56E0B}" destId="{E39778B3-B946-452E-8A23-5EA22FC8B485}" srcOrd="0" destOrd="0" presId="urn:microsoft.com/office/officeart/2008/layout/VerticalCurvedList"/>
    <dgm:cxn modelId="{88F7E888-FE32-4C8A-B7E6-BC656529BA5F}" type="presParOf" srcId="{7D458484-56AE-49FF-89BB-AAF53A5FDDEA}" destId="{86217707-3EF4-426A-9484-5A5A13905258}" srcOrd="9" destOrd="0" presId="urn:microsoft.com/office/officeart/2008/layout/VerticalCurvedList"/>
    <dgm:cxn modelId="{44A09115-54D4-45EA-85A9-5C347F5F12F6}" type="presParOf" srcId="{7D458484-56AE-49FF-89BB-AAF53A5FDDEA}" destId="{335660F8-B366-4D33-983B-349F9D0C552D}" srcOrd="10" destOrd="0" presId="urn:microsoft.com/office/officeart/2008/layout/VerticalCurvedList"/>
    <dgm:cxn modelId="{343E85DB-F1FF-4735-A4C2-ADCFC2315E56}" type="presParOf" srcId="{335660F8-B366-4D33-983B-349F9D0C552D}" destId="{CC5A9CF6-A229-4783-994A-6211A4011E43}" srcOrd="0" destOrd="0" presId="urn:microsoft.com/office/officeart/2008/layout/VerticalCurvedList"/>
    <dgm:cxn modelId="{332A3F8B-E280-481A-8D98-04A1BF4EBB55}" type="presParOf" srcId="{7D458484-56AE-49FF-89BB-AAF53A5FDDEA}" destId="{B19A7929-A005-4077-9AF9-5F053827F153}" srcOrd="11" destOrd="0" presId="urn:microsoft.com/office/officeart/2008/layout/VerticalCurvedList"/>
    <dgm:cxn modelId="{924B072D-421B-4D02-9723-B250236D4D15}" type="presParOf" srcId="{7D458484-56AE-49FF-89BB-AAF53A5FDDEA}" destId="{D71C4BBA-CC15-4A4F-9A4F-7036BD505F5D}" srcOrd="12" destOrd="0" presId="urn:microsoft.com/office/officeart/2008/layout/VerticalCurvedList"/>
    <dgm:cxn modelId="{0EECB521-C546-4374-AAA8-A8C7D9C27140}" type="presParOf" srcId="{D71C4BBA-CC15-4A4F-9A4F-7036BD505F5D}" destId="{13D659C3-2DC7-4DA2-B5DD-75CFB98AD33D}" srcOrd="0" destOrd="0" presId="urn:microsoft.com/office/officeart/2008/layout/VerticalCurvedList"/>
    <dgm:cxn modelId="{62AA6DDC-F3D3-4FC4-92FA-07A37D13ACD4}" type="presParOf" srcId="{7D458484-56AE-49FF-89BB-AAF53A5FDDEA}" destId="{9F92F4AC-524E-4854-BCD0-3927C8D90E24}" srcOrd="13" destOrd="0" presId="urn:microsoft.com/office/officeart/2008/layout/VerticalCurvedList"/>
    <dgm:cxn modelId="{09F3E35A-C422-4BCA-8D89-19205B537283}" type="presParOf" srcId="{7D458484-56AE-49FF-89BB-AAF53A5FDDEA}" destId="{64567847-68FE-4B3F-9476-9E18ECF45ABA}" srcOrd="14" destOrd="0" presId="urn:microsoft.com/office/officeart/2008/layout/VerticalCurvedList"/>
    <dgm:cxn modelId="{380B6D97-9AAE-4156-AC63-2A51E172FFA6}" type="presParOf" srcId="{64567847-68FE-4B3F-9476-9E18ECF45ABA}" destId="{D6F9BF94-32C0-415A-B7BF-4BA8C8AC6EE1}" srcOrd="0" destOrd="0" presId="urn:microsoft.com/office/officeart/2008/layout/VerticalCurvedList"/>
  </dgm:cxnLst>
  <dgm:bg>
    <a:solidFill>
      <a:schemeClr val="accent1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BD85BC-D96E-4B44-A4BB-A9B6E4B6ADF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E414E71-EC53-4267-902F-FE4317EBADEF}">
      <dgm:prSet phldrT="[Текст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2400" dirty="0" smtClean="0"/>
            <a:t>Методика проведения оценочных сессий профессиональных знаний по охране труда для руководителей среднего звена </a:t>
          </a:r>
          <a:br>
            <a:rPr lang="ru-RU" sz="2400" dirty="0" smtClean="0"/>
          </a:br>
          <a:r>
            <a:rPr lang="ru-RU" sz="2400" dirty="0" smtClean="0"/>
            <a:t>ОАО «РЖД»</a:t>
          </a:r>
          <a:endParaRPr lang="ru-RU" sz="2400" dirty="0"/>
        </a:p>
      </dgm:t>
    </dgm:pt>
    <dgm:pt modelId="{6B286434-2D78-4452-BC40-F802B42DF895}" type="sibTrans" cxnId="{F151E65E-BE83-4B86-9396-D861AD46DDBD}">
      <dgm:prSet/>
      <dgm:spPr/>
      <dgm:t>
        <a:bodyPr/>
        <a:lstStyle/>
        <a:p>
          <a:endParaRPr lang="ru-RU"/>
        </a:p>
      </dgm:t>
    </dgm:pt>
    <dgm:pt modelId="{9809734D-77AE-4F03-9DAF-A1F2606A76E9}" type="parTrans" cxnId="{F151E65E-BE83-4B86-9396-D861AD46DDBD}">
      <dgm:prSet/>
      <dgm:spPr/>
      <dgm:t>
        <a:bodyPr/>
        <a:lstStyle/>
        <a:p>
          <a:endParaRPr lang="ru-RU"/>
        </a:p>
      </dgm:t>
    </dgm:pt>
    <dgm:pt modelId="{F7262F60-4E21-4C08-BCFA-F53F10336F72}" type="pres">
      <dgm:prSet presAssocID="{F5BD85BC-D96E-4B44-A4BB-A9B6E4B6AD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B46F247-73D4-4E06-BAB0-926D4523C544}" type="pres">
      <dgm:prSet presAssocID="{F5BD85BC-D96E-4B44-A4BB-A9B6E4B6ADFC}" presName="tSp" presStyleCnt="0"/>
      <dgm:spPr/>
    </dgm:pt>
    <dgm:pt modelId="{47B870DD-435D-4811-9DC5-A8EF90A7077E}" type="pres">
      <dgm:prSet presAssocID="{F5BD85BC-D96E-4B44-A4BB-A9B6E4B6ADFC}" presName="bSp" presStyleCnt="0"/>
      <dgm:spPr/>
    </dgm:pt>
    <dgm:pt modelId="{92354CE3-E57B-49FB-B53A-858B81600993}" type="pres">
      <dgm:prSet presAssocID="{F5BD85BC-D96E-4B44-A4BB-A9B6E4B6ADFC}" presName="process" presStyleCnt="0"/>
      <dgm:spPr/>
    </dgm:pt>
    <dgm:pt modelId="{48452F2F-ED0E-43C0-B1B4-7B4B6D791394}" type="pres">
      <dgm:prSet presAssocID="{0E414E71-EC53-4267-902F-FE4317EBADEF}" presName="composite1" presStyleCnt="0"/>
      <dgm:spPr/>
    </dgm:pt>
    <dgm:pt modelId="{3D97C2E7-2FE0-4B2A-9ADD-2E3AA2925317}" type="pres">
      <dgm:prSet presAssocID="{0E414E71-EC53-4267-902F-FE4317EBADEF}" presName="dummyNode1" presStyleLbl="node1" presStyleIdx="0" presStyleCnt="1"/>
      <dgm:spPr/>
    </dgm:pt>
    <dgm:pt modelId="{DAB9453F-81BC-4526-A5E6-D3AA06C56ABD}" type="pres">
      <dgm:prSet presAssocID="{0E414E71-EC53-4267-902F-FE4317EBADEF}" presName="childNode1" presStyleLbl="bgAcc1" presStyleIdx="0" presStyleCnt="1" custScaleX="361916" custScaleY="212585" custLinFactNeighborX="-6290" custLinFactNeighborY="-119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242A24D-0F74-4F55-9FE5-3FDDC52C9AD9}" type="pres">
      <dgm:prSet presAssocID="{0E414E71-EC53-4267-902F-FE4317EBADEF}" presName="childNode1tx" presStyleLbl="bgAcc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C1A9124-00C8-4286-8114-0BF3953E1A41}" type="pres">
      <dgm:prSet presAssocID="{0E414E71-EC53-4267-902F-FE4317EBADEF}" presName="parentNode1" presStyleLbl="node1" presStyleIdx="0" presStyleCnt="1" custScaleX="369738" custScaleY="300406" custLinFactY="-94711" custLinFactNeighborX="-26605" custLinFactNeighborY="-1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BF545D8-F141-4DC9-8F29-AC7A6379ADB3}" type="pres">
      <dgm:prSet presAssocID="{0E414E71-EC53-4267-902F-FE4317EBADEF}" presName="connSite1" presStyleCnt="0"/>
      <dgm:spPr/>
    </dgm:pt>
  </dgm:ptLst>
  <dgm:cxnLst>
    <dgm:cxn modelId="{F151E65E-BE83-4B86-9396-D861AD46DDBD}" srcId="{F5BD85BC-D96E-4B44-A4BB-A9B6E4B6ADFC}" destId="{0E414E71-EC53-4267-902F-FE4317EBADEF}" srcOrd="0" destOrd="0" parTransId="{9809734D-77AE-4F03-9DAF-A1F2606A76E9}" sibTransId="{6B286434-2D78-4452-BC40-F802B42DF895}"/>
    <dgm:cxn modelId="{1D37B5F3-2907-458F-B297-FAC7B6047CBF}" type="presOf" srcId="{0E414E71-EC53-4267-902F-FE4317EBADEF}" destId="{4C1A9124-00C8-4286-8114-0BF3953E1A41}" srcOrd="0" destOrd="0" presId="urn:microsoft.com/office/officeart/2005/8/layout/hProcess4"/>
    <dgm:cxn modelId="{49D0F738-A838-4CBC-9950-9CE25FB51476}" type="presOf" srcId="{F5BD85BC-D96E-4B44-A4BB-A9B6E4B6ADFC}" destId="{F7262F60-4E21-4C08-BCFA-F53F10336F72}" srcOrd="0" destOrd="0" presId="urn:microsoft.com/office/officeart/2005/8/layout/hProcess4"/>
    <dgm:cxn modelId="{394788DF-EB79-4F37-A615-1EAC308DEBA9}" type="presParOf" srcId="{F7262F60-4E21-4C08-BCFA-F53F10336F72}" destId="{7B46F247-73D4-4E06-BAB0-926D4523C544}" srcOrd="0" destOrd="0" presId="urn:microsoft.com/office/officeart/2005/8/layout/hProcess4"/>
    <dgm:cxn modelId="{9DA8731B-F730-4D15-B355-0358A0E45A98}" type="presParOf" srcId="{F7262F60-4E21-4C08-BCFA-F53F10336F72}" destId="{47B870DD-435D-4811-9DC5-A8EF90A7077E}" srcOrd="1" destOrd="0" presId="urn:microsoft.com/office/officeart/2005/8/layout/hProcess4"/>
    <dgm:cxn modelId="{8FAAEB5D-5AD1-4C28-894D-F238941721FD}" type="presParOf" srcId="{F7262F60-4E21-4C08-BCFA-F53F10336F72}" destId="{92354CE3-E57B-49FB-B53A-858B81600993}" srcOrd="2" destOrd="0" presId="urn:microsoft.com/office/officeart/2005/8/layout/hProcess4"/>
    <dgm:cxn modelId="{2D09D9C8-31BB-4076-8432-52C80F992130}" type="presParOf" srcId="{92354CE3-E57B-49FB-B53A-858B81600993}" destId="{48452F2F-ED0E-43C0-B1B4-7B4B6D791394}" srcOrd="0" destOrd="0" presId="urn:microsoft.com/office/officeart/2005/8/layout/hProcess4"/>
    <dgm:cxn modelId="{E0C5A9BC-2011-44C9-8169-175BFDC20F5C}" type="presParOf" srcId="{48452F2F-ED0E-43C0-B1B4-7B4B6D791394}" destId="{3D97C2E7-2FE0-4B2A-9ADD-2E3AA2925317}" srcOrd="0" destOrd="0" presId="urn:microsoft.com/office/officeart/2005/8/layout/hProcess4"/>
    <dgm:cxn modelId="{A32CA142-B054-4620-9814-93879B4FA122}" type="presParOf" srcId="{48452F2F-ED0E-43C0-B1B4-7B4B6D791394}" destId="{DAB9453F-81BC-4526-A5E6-D3AA06C56ABD}" srcOrd="1" destOrd="0" presId="urn:microsoft.com/office/officeart/2005/8/layout/hProcess4"/>
    <dgm:cxn modelId="{C0FD3FA0-B2F3-410A-9F17-38831849CDEB}" type="presParOf" srcId="{48452F2F-ED0E-43C0-B1B4-7B4B6D791394}" destId="{5242A24D-0F74-4F55-9FE5-3FDDC52C9AD9}" srcOrd="2" destOrd="0" presId="urn:microsoft.com/office/officeart/2005/8/layout/hProcess4"/>
    <dgm:cxn modelId="{3EE0EC01-7207-4C77-B7B8-06DCF126BA74}" type="presParOf" srcId="{48452F2F-ED0E-43C0-B1B4-7B4B6D791394}" destId="{4C1A9124-00C8-4286-8114-0BF3953E1A41}" srcOrd="3" destOrd="0" presId="urn:microsoft.com/office/officeart/2005/8/layout/hProcess4"/>
    <dgm:cxn modelId="{EF114D7E-CD34-4792-9FB2-88BD8A60C458}" type="presParOf" srcId="{48452F2F-ED0E-43C0-B1B4-7B4B6D791394}" destId="{4BF545D8-F141-4DC9-8F29-AC7A6379ADB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BD85BC-D96E-4B44-A4BB-A9B6E4B6ADF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D11ACE0-3386-420A-A5E3-D233E29ADEC1}">
      <dgm:prSet phldrT="[Текст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2000" dirty="0" smtClean="0"/>
            <a:t>Выполнение индивидуального задания</a:t>
          </a:r>
          <a:endParaRPr lang="ru-RU" sz="2000" dirty="0"/>
        </a:p>
      </dgm:t>
    </dgm:pt>
    <dgm:pt modelId="{167C5E4B-7240-463C-9E76-7F6E7CAA1BF4}" type="parTrans" cxnId="{5CB9206E-73C8-4825-9BD7-AE00BF034770}">
      <dgm:prSet/>
      <dgm:spPr/>
      <dgm:t>
        <a:bodyPr/>
        <a:lstStyle/>
        <a:p>
          <a:endParaRPr lang="ru-RU"/>
        </a:p>
      </dgm:t>
    </dgm:pt>
    <dgm:pt modelId="{66FB03DD-3764-40EB-89A9-FB62D161C6D3}" type="sibTrans" cxnId="{5CB9206E-73C8-4825-9BD7-AE00BF034770}">
      <dgm:prSet/>
      <dgm:spPr/>
      <dgm:t>
        <a:bodyPr/>
        <a:lstStyle/>
        <a:p>
          <a:endParaRPr lang="ru-RU"/>
        </a:p>
      </dgm:t>
    </dgm:pt>
    <dgm:pt modelId="{3AF91FD1-023C-4F86-9CF4-65591FA22B36}">
      <dgm:prSet phldrT="[Текст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marL="180975" marR="0" indent="-180975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800" dirty="0" smtClean="0"/>
            <a:t>Основной этап</a:t>
          </a:r>
          <a:r>
            <a:rPr lang="ru-RU" sz="2400" dirty="0" smtClean="0"/>
            <a:t> </a:t>
          </a:r>
          <a:r>
            <a:rPr lang="ru-RU" sz="2000" dirty="0" smtClean="0"/>
            <a:t>Проведение оценочной сессии</a:t>
          </a:r>
        </a:p>
        <a:p>
          <a:pPr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dirty="0" smtClean="0"/>
        </a:p>
      </dgm:t>
    </dgm:pt>
    <dgm:pt modelId="{1D30EF8F-836D-4CDB-A1EC-F7DAA16690B9}" type="parTrans" cxnId="{3C42DC3B-FC5E-4970-A459-C7E680750530}">
      <dgm:prSet/>
      <dgm:spPr/>
      <dgm:t>
        <a:bodyPr/>
        <a:lstStyle/>
        <a:p>
          <a:endParaRPr lang="ru-RU"/>
        </a:p>
      </dgm:t>
    </dgm:pt>
    <dgm:pt modelId="{88F9F797-669C-4EA3-96DC-1AC5CD47B727}" type="sibTrans" cxnId="{3C42DC3B-FC5E-4970-A459-C7E680750530}">
      <dgm:prSet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ru-RU"/>
        </a:p>
      </dgm:t>
    </dgm:pt>
    <dgm:pt modelId="{0E414E71-EC53-4267-902F-FE4317EBADEF}">
      <dgm:prSet phldrT="[Текст]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marL="285750" indent="0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ru-RU" sz="3600" dirty="0"/>
        </a:p>
      </dgm:t>
    </dgm:pt>
    <dgm:pt modelId="{9809734D-77AE-4F03-9DAF-A1F2606A76E9}" type="parTrans" cxnId="{F151E65E-BE83-4B86-9396-D861AD46DDBD}">
      <dgm:prSet/>
      <dgm:spPr/>
      <dgm:t>
        <a:bodyPr/>
        <a:lstStyle/>
        <a:p>
          <a:endParaRPr lang="ru-RU"/>
        </a:p>
      </dgm:t>
    </dgm:pt>
    <dgm:pt modelId="{6B286434-2D78-4452-BC40-F802B42DF895}" type="sibTrans" cxnId="{F151E65E-BE83-4B86-9396-D861AD46DDBD}">
      <dgm:prSet/>
      <dgm:spPr/>
      <dgm:t>
        <a:bodyPr/>
        <a:lstStyle/>
        <a:p>
          <a:endParaRPr lang="ru-RU"/>
        </a:p>
      </dgm:t>
    </dgm:pt>
    <dgm:pt modelId="{3F69AF1D-73C1-46D3-A8ED-8CB21F30B5E5}">
      <dgm:prSet phldrT="[Текст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ru-RU" sz="1750" dirty="0" smtClean="0"/>
            <a:t>Подготовительный этап</a:t>
          </a:r>
        </a:p>
      </dgm:t>
    </dgm:pt>
    <dgm:pt modelId="{2D302B84-1017-4CA4-B77D-756120C649D0}" type="sibTrans" cxnId="{F6CEA75B-962B-4205-81D5-7CF326D626FE}">
      <dgm:prSet/>
      <dgm:spPr/>
      <dgm:t>
        <a:bodyPr/>
        <a:lstStyle/>
        <a:p>
          <a:endParaRPr lang="ru-RU"/>
        </a:p>
      </dgm:t>
    </dgm:pt>
    <dgm:pt modelId="{27BA97E9-DA92-4365-8379-82B2A23BB671}" type="parTrans" cxnId="{F6CEA75B-962B-4205-81D5-7CF326D626FE}">
      <dgm:prSet/>
      <dgm:spPr/>
      <dgm:t>
        <a:bodyPr/>
        <a:lstStyle/>
        <a:p>
          <a:endParaRPr lang="ru-RU"/>
        </a:p>
      </dgm:t>
    </dgm:pt>
    <dgm:pt modelId="{6D258A8A-AF7C-4053-8213-34A4DBCE51F1}">
      <dgm:prSet phldrT="[Текст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ru-RU" sz="2000" dirty="0" smtClean="0"/>
            <a:t>Изучение материалов</a:t>
          </a:r>
          <a:endParaRPr lang="ru-RU" sz="2000" dirty="0"/>
        </a:p>
      </dgm:t>
    </dgm:pt>
    <dgm:pt modelId="{13911DB8-E895-4B2D-BFD8-67605CEBA426}" type="sibTrans" cxnId="{71948527-B626-420B-8134-ACA2728995D8}">
      <dgm:prSet/>
      <dgm:spPr/>
      <dgm:t>
        <a:bodyPr/>
        <a:lstStyle/>
        <a:p>
          <a:endParaRPr lang="ru-RU"/>
        </a:p>
      </dgm:t>
    </dgm:pt>
    <dgm:pt modelId="{4671A52D-DF19-4839-91C1-30E7DDFEB035}" type="parTrans" cxnId="{71948527-B626-420B-8134-ACA2728995D8}">
      <dgm:prSet/>
      <dgm:spPr/>
      <dgm:t>
        <a:bodyPr/>
        <a:lstStyle/>
        <a:p>
          <a:endParaRPr lang="ru-RU"/>
        </a:p>
      </dgm:t>
    </dgm:pt>
    <dgm:pt modelId="{3CECA643-36C1-4C1A-A53B-25FD967ABB46}" type="pres">
      <dgm:prSet presAssocID="{F5BD85BC-D96E-4B44-A4BB-A9B6E4B6ADF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87085F5-840D-4221-8CD3-B3DE6888A35F}" type="pres">
      <dgm:prSet presAssocID="{3F69AF1D-73C1-46D3-A8ED-8CB21F30B5E5}" presName="node" presStyleLbl="node1" presStyleIdx="0" presStyleCnt="2" custScaleY="150099" custLinFactNeighborX="1714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66E87D3-817C-422C-AC8E-DFCD3CD065F0}" type="pres">
      <dgm:prSet presAssocID="{2D302B84-1017-4CA4-B77D-756120C649D0}" presName="sibTrans" presStyleLbl="sibTrans2D1" presStyleIdx="0" presStyleCnt="1" custScaleX="154465" custScaleY="27010"/>
      <dgm:spPr/>
      <dgm:t>
        <a:bodyPr/>
        <a:lstStyle/>
        <a:p>
          <a:endParaRPr lang="ru-RU"/>
        </a:p>
      </dgm:t>
    </dgm:pt>
    <dgm:pt modelId="{D2B0153A-DC92-48B2-8101-C184445EAA28}" type="pres">
      <dgm:prSet presAssocID="{2D302B84-1017-4CA4-B77D-756120C649D0}" presName="connectorText" presStyleLbl="sibTrans2D1" presStyleIdx="0" presStyleCnt="1"/>
      <dgm:spPr/>
      <dgm:t>
        <a:bodyPr/>
        <a:lstStyle/>
        <a:p>
          <a:endParaRPr lang="ru-RU"/>
        </a:p>
      </dgm:t>
    </dgm:pt>
    <dgm:pt modelId="{35D59AD7-1E61-43C3-80AC-20D2C08AC41D}" type="pres">
      <dgm:prSet presAssocID="{3AF91FD1-023C-4F86-9CF4-65591FA22B36}" presName="node" presStyleLbl="node1" presStyleIdx="1" presStyleCnt="2" custScaleY="147063" custLinFactNeighborX="-19988" custLinFactNeighborY="277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A890117-3844-4145-BE18-EB02C0FA923A}" type="presOf" srcId="{3F69AF1D-73C1-46D3-A8ED-8CB21F30B5E5}" destId="{D87085F5-840D-4221-8CD3-B3DE6888A35F}" srcOrd="0" destOrd="0" presId="urn:microsoft.com/office/officeart/2005/8/layout/process1"/>
    <dgm:cxn modelId="{4A54FAB1-D34A-4B5E-A877-30510387E582}" type="presOf" srcId="{F5BD85BC-D96E-4B44-A4BB-A9B6E4B6ADFC}" destId="{3CECA643-36C1-4C1A-A53B-25FD967ABB46}" srcOrd="0" destOrd="0" presId="urn:microsoft.com/office/officeart/2005/8/layout/process1"/>
    <dgm:cxn modelId="{F6CEA75B-962B-4205-81D5-7CF326D626FE}" srcId="{F5BD85BC-D96E-4B44-A4BB-A9B6E4B6ADFC}" destId="{3F69AF1D-73C1-46D3-A8ED-8CB21F30B5E5}" srcOrd="0" destOrd="0" parTransId="{27BA97E9-DA92-4365-8379-82B2A23BB671}" sibTransId="{2D302B84-1017-4CA4-B77D-756120C649D0}"/>
    <dgm:cxn modelId="{D8BF265A-E6F3-4494-8502-A729531F8A4C}" type="presOf" srcId="{0E414E71-EC53-4267-902F-FE4317EBADEF}" destId="{35D59AD7-1E61-43C3-80AC-20D2C08AC41D}" srcOrd="0" destOrd="1" presId="urn:microsoft.com/office/officeart/2005/8/layout/process1"/>
    <dgm:cxn modelId="{983A251C-3EF8-41F9-B1DD-8AE2F49F892D}" type="presOf" srcId="{AD11ACE0-3386-420A-A5E3-D233E29ADEC1}" destId="{D87085F5-840D-4221-8CD3-B3DE6888A35F}" srcOrd="0" destOrd="2" presId="urn:microsoft.com/office/officeart/2005/8/layout/process1"/>
    <dgm:cxn modelId="{46FB660D-203D-4C19-81BD-DC737EA0D56A}" type="presOf" srcId="{2D302B84-1017-4CA4-B77D-756120C649D0}" destId="{D2B0153A-DC92-48B2-8101-C184445EAA28}" srcOrd="1" destOrd="0" presId="urn:microsoft.com/office/officeart/2005/8/layout/process1"/>
    <dgm:cxn modelId="{5CB9206E-73C8-4825-9BD7-AE00BF034770}" srcId="{3F69AF1D-73C1-46D3-A8ED-8CB21F30B5E5}" destId="{AD11ACE0-3386-420A-A5E3-D233E29ADEC1}" srcOrd="1" destOrd="0" parTransId="{167C5E4B-7240-463C-9E76-7F6E7CAA1BF4}" sibTransId="{66FB03DD-3764-40EB-89A9-FB62D161C6D3}"/>
    <dgm:cxn modelId="{AB58D945-DB94-44DE-9B50-3559CEC107F2}" type="presOf" srcId="{3AF91FD1-023C-4F86-9CF4-65591FA22B36}" destId="{35D59AD7-1E61-43C3-80AC-20D2C08AC41D}" srcOrd="0" destOrd="0" presId="urn:microsoft.com/office/officeart/2005/8/layout/process1"/>
    <dgm:cxn modelId="{3C42DC3B-FC5E-4970-A459-C7E680750530}" srcId="{F5BD85BC-D96E-4B44-A4BB-A9B6E4B6ADFC}" destId="{3AF91FD1-023C-4F86-9CF4-65591FA22B36}" srcOrd="1" destOrd="0" parTransId="{1D30EF8F-836D-4CDB-A1EC-F7DAA16690B9}" sibTransId="{88F9F797-669C-4EA3-96DC-1AC5CD47B727}"/>
    <dgm:cxn modelId="{71948527-B626-420B-8134-ACA2728995D8}" srcId="{3F69AF1D-73C1-46D3-A8ED-8CB21F30B5E5}" destId="{6D258A8A-AF7C-4053-8213-34A4DBCE51F1}" srcOrd="0" destOrd="0" parTransId="{4671A52D-DF19-4839-91C1-30E7DDFEB035}" sibTransId="{13911DB8-E895-4B2D-BFD8-67605CEBA426}"/>
    <dgm:cxn modelId="{F151E65E-BE83-4B86-9396-D861AD46DDBD}" srcId="{3AF91FD1-023C-4F86-9CF4-65591FA22B36}" destId="{0E414E71-EC53-4267-902F-FE4317EBADEF}" srcOrd="0" destOrd="0" parTransId="{9809734D-77AE-4F03-9DAF-A1F2606A76E9}" sibTransId="{6B286434-2D78-4452-BC40-F802B42DF895}"/>
    <dgm:cxn modelId="{6B1A3F12-EBCA-4453-9814-74E00241E0D8}" type="presOf" srcId="{2D302B84-1017-4CA4-B77D-756120C649D0}" destId="{166E87D3-817C-422C-AC8E-DFCD3CD065F0}" srcOrd="0" destOrd="0" presId="urn:microsoft.com/office/officeart/2005/8/layout/process1"/>
    <dgm:cxn modelId="{16A27942-F1EA-4E59-BA73-D1A934E2454F}" type="presOf" srcId="{6D258A8A-AF7C-4053-8213-34A4DBCE51F1}" destId="{D87085F5-840D-4221-8CD3-B3DE6888A35F}" srcOrd="0" destOrd="1" presId="urn:microsoft.com/office/officeart/2005/8/layout/process1"/>
    <dgm:cxn modelId="{144741EF-5DB8-40A6-A3F4-3354B1FDF9A8}" type="presParOf" srcId="{3CECA643-36C1-4C1A-A53B-25FD967ABB46}" destId="{D87085F5-840D-4221-8CD3-B3DE6888A35F}" srcOrd="0" destOrd="0" presId="urn:microsoft.com/office/officeart/2005/8/layout/process1"/>
    <dgm:cxn modelId="{E0D5B8F0-1B28-41BF-93AD-C95E7879D72D}" type="presParOf" srcId="{3CECA643-36C1-4C1A-A53B-25FD967ABB46}" destId="{166E87D3-817C-422C-AC8E-DFCD3CD065F0}" srcOrd="1" destOrd="0" presId="urn:microsoft.com/office/officeart/2005/8/layout/process1"/>
    <dgm:cxn modelId="{AD9E0387-8FE5-41EF-ADA4-9CE5EC75F874}" type="presParOf" srcId="{166E87D3-817C-422C-AC8E-DFCD3CD065F0}" destId="{D2B0153A-DC92-48B2-8101-C184445EAA28}" srcOrd="0" destOrd="0" presId="urn:microsoft.com/office/officeart/2005/8/layout/process1"/>
    <dgm:cxn modelId="{9477447C-DB39-4674-9A0F-955A65C43510}" type="presParOf" srcId="{3CECA643-36C1-4C1A-A53B-25FD967ABB46}" destId="{35D59AD7-1E61-43C3-80AC-20D2C08AC41D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005291-B657-4F99-9A3C-4E60765B1254}" type="doc">
      <dgm:prSet loTypeId="urn:microsoft.com/office/officeart/2005/8/layout/hProcess9" loCatId="process" qsTypeId="urn:microsoft.com/office/officeart/2005/8/quickstyle/simple4" qsCatId="simple" csTypeId="urn:microsoft.com/office/officeart/2005/8/colors/accent1_2" csCatId="accent1" phldr="1"/>
      <dgm:spPr/>
    </dgm:pt>
    <dgm:pt modelId="{A76359E5-FEE2-4118-BFB8-A6929910AF36}">
      <dgm:prSet phldrT="[Текст]" custT="1"/>
      <dgm:spPr/>
      <dgm:t>
        <a:bodyPr/>
        <a:lstStyle/>
        <a:p>
          <a:r>
            <a:rPr lang="ru-RU" sz="1200" dirty="0" smtClean="0">
              <a:solidFill>
                <a:schemeClr val="tx1"/>
              </a:solidFill>
            </a:rPr>
            <a:t>Входное тестирование</a:t>
          </a:r>
          <a:endParaRPr lang="ru-RU" sz="1200" dirty="0">
            <a:solidFill>
              <a:schemeClr val="tx1"/>
            </a:solidFill>
          </a:endParaRPr>
        </a:p>
      </dgm:t>
    </dgm:pt>
    <dgm:pt modelId="{9ECA8FC1-31BC-4869-9AE6-0716F8312BE5}" type="parTrans" cxnId="{98F02363-B60C-4AD3-8394-EA209F39028A}">
      <dgm:prSet/>
      <dgm:spPr/>
      <dgm:t>
        <a:bodyPr/>
        <a:lstStyle/>
        <a:p>
          <a:endParaRPr lang="ru-RU"/>
        </a:p>
      </dgm:t>
    </dgm:pt>
    <dgm:pt modelId="{CDBAD4B8-7731-4A25-B3E7-F261C012F07E}" type="sibTrans" cxnId="{98F02363-B60C-4AD3-8394-EA209F39028A}">
      <dgm:prSet/>
      <dgm:spPr/>
      <dgm:t>
        <a:bodyPr/>
        <a:lstStyle/>
        <a:p>
          <a:endParaRPr lang="ru-RU"/>
        </a:p>
      </dgm:t>
    </dgm:pt>
    <dgm:pt modelId="{95397FE8-09EF-4D85-B8D9-0B1CC20FAB23}">
      <dgm:prSet phldrT="[Текст]" custT="1"/>
      <dgm:spPr/>
      <dgm:t>
        <a:bodyPr/>
        <a:lstStyle/>
        <a:p>
          <a:r>
            <a:rPr lang="ru-RU" sz="1200" dirty="0" smtClean="0">
              <a:solidFill>
                <a:schemeClr val="tx1"/>
              </a:solidFill>
            </a:rPr>
            <a:t>Деловая игра с поставленной задачей (проблемой)</a:t>
          </a:r>
          <a:endParaRPr lang="ru-RU" sz="1200" dirty="0">
            <a:solidFill>
              <a:schemeClr val="tx1"/>
            </a:solidFill>
          </a:endParaRPr>
        </a:p>
      </dgm:t>
    </dgm:pt>
    <dgm:pt modelId="{FD28C997-6DB8-4800-875C-DD99A4EFB677}" type="parTrans" cxnId="{A87D5E9D-1E9A-4E3F-9158-CC1D0EBF6A81}">
      <dgm:prSet/>
      <dgm:spPr/>
      <dgm:t>
        <a:bodyPr/>
        <a:lstStyle/>
        <a:p>
          <a:endParaRPr lang="ru-RU"/>
        </a:p>
      </dgm:t>
    </dgm:pt>
    <dgm:pt modelId="{4CB1E1F0-E122-40DF-A0AA-E984D07CF372}" type="sibTrans" cxnId="{A87D5E9D-1E9A-4E3F-9158-CC1D0EBF6A81}">
      <dgm:prSet/>
      <dgm:spPr/>
      <dgm:t>
        <a:bodyPr/>
        <a:lstStyle/>
        <a:p>
          <a:endParaRPr lang="ru-RU"/>
        </a:p>
      </dgm:t>
    </dgm:pt>
    <dgm:pt modelId="{AA3BB0BE-58BE-4022-A538-9632A4238BAA}">
      <dgm:prSet phldrT="[Текст]" custT="1"/>
      <dgm:spPr/>
      <dgm:t>
        <a:bodyPr/>
        <a:lstStyle/>
        <a:p>
          <a:r>
            <a:rPr lang="ru-RU" sz="1200" dirty="0" smtClean="0">
              <a:solidFill>
                <a:schemeClr val="tx1"/>
              </a:solidFill>
            </a:rPr>
            <a:t>Итоговое тестирование</a:t>
          </a:r>
          <a:endParaRPr lang="ru-RU" sz="1200" dirty="0">
            <a:solidFill>
              <a:schemeClr val="tx1"/>
            </a:solidFill>
          </a:endParaRPr>
        </a:p>
      </dgm:t>
    </dgm:pt>
    <dgm:pt modelId="{B96EE3C9-0F7B-46F5-8537-27D0F1B164CB}" type="parTrans" cxnId="{0CF0CA9B-052D-4689-8AAC-ED5082960DA6}">
      <dgm:prSet/>
      <dgm:spPr/>
      <dgm:t>
        <a:bodyPr/>
        <a:lstStyle/>
        <a:p>
          <a:endParaRPr lang="ru-RU"/>
        </a:p>
      </dgm:t>
    </dgm:pt>
    <dgm:pt modelId="{B36D015D-F7CD-4669-8099-BA2DBB3329B6}" type="sibTrans" cxnId="{0CF0CA9B-052D-4689-8AAC-ED5082960DA6}">
      <dgm:prSet/>
      <dgm:spPr/>
      <dgm:t>
        <a:bodyPr/>
        <a:lstStyle/>
        <a:p>
          <a:endParaRPr lang="ru-RU"/>
        </a:p>
      </dgm:t>
    </dgm:pt>
    <dgm:pt modelId="{E5C7F5F5-60CD-4605-ACF1-5405D657A893}">
      <dgm:prSet phldrT="[Текст]" custT="1"/>
      <dgm:spPr/>
      <dgm:t>
        <a:bodyPr/>
        <a:lstStyle/>
        <a:p>
          <a:r>
            <a:rPr lang="ru-RU" sz="1200" dirty="0" smtClean="0">
              <a:solidFill>
                <a:schemeClr val="tx1"/>
              </a:solidFill>
            </a:rPr>
            <a:t>Работа экспертов по оценке уровня компетенций руководителей среднего звена</a:t>
          </a:r>
          <a:endParaRPr lang="ru-RU" sz="1200" dirty="0">
            <a:solidFill>
              <a:schemeClr val="tx1"/>
            </a:solidFill>
          </a:endParaRPr>
        </a:p>
      </dgm:t>
    </dgm:pt>
    <dgm:pt modelId="{60CBA6D7-02C5-4013-8627-FC4AB4EA9E92}" type="parTrans" cxnId="{CA63C647-54FC-4012-A36F-51ADA5B823E7}">
      <dgm:prSet/>
      <dgm:spPr/>
      <dgm:t>
        <a:bodyPr/>
        <a:lstStyle/>
        <a:p>
          <a:endParaRPr lang="ru-RU"/>
        </a:p>
      </dgm:t>
    </dgm:pt>
    <dgm:pt modelId="{D6C2BE1D-527D-4BD4-A47A-77B89FFB7FE5}" type="sibTrans" cxnId="{CA63C647-54FC-4012-A36F-51ADA5B823E7}">
      <dgm:prSet/>
      <dgm:spPr/>
      <dgm:t>
        <a:bodyPr/>
        <a:lstStyle/>
        <a:p>
          <a:endParaRPr lang="ru-RU"/>
        </a:p>
      </dgm:t>
    </dgm:pt>
    <dgm:pt modelId="{F02229F7-0E3F-47CD-BA56-131C8D85BCF7}">
      <dgm:prSet phldrT="[Текст]" custT="1"/>
      <dgm:spPr/>
      <dgm:t>
        <a:bodyPr/>
        <a:lstStyle/>
        <a:p>
          <a:r>
            <a:rPr lang="ru-RU" sz="1200" dirty="0" smtClean="0">
              <a:solidFill>
                <a:schemeClr val="tx1"/>
              </a:solidFill>
            </a:rPr>
            <a:t>Подведение итогов с выступлениями и консультациями экспертов</a:t>
          </a:r>
          <a:endParaRPr lang="ru-RU" sz="1200" dirty="0">
            <a:solidFill>
              <a:schemeClr val="tx1"/>
            </a:solidFill>
          </a:endParaRPr>
        </a:p>
      </dgm:t>
    </dgm:pt>
    <dgm:pt modelId="{AAC97785-F56F-4E66-B2C2-BF37E39B1F9A}" type="parTrans" cxnId="{C30C740A-10C0-4781-8CC9-55B5AE6D3C93}">
      <dgm:prSet/>
      <dgm:spPr/>
      <dgm:t>
        <a:bodyPr/>
        <a:lstStyle/>
        <a:p>
          <a:endParaRPr lang="ru-RU"/>
        </a:p>
      </dgm:t>
    </dgm:pt>
    <dgm:pt modelId="{7C3478B9-735E-4E87-B6A0-40261440D4C7}" type="sibTrans" cxnId="{C30C740A-10C0-4781-8CC9-55B5AE6D3C93}">
      <dgm:prSet/>
      <dgm:spPr/>
      <dgm:t>
        <a:bodyPr/>
        <a:lstStyle/>
        <a:p>
          <a:endParaRPr lang="ru-RU"/>
        </a:p>
      </dgm:t>
    </dgm:pt>
    <dgm:pt modelId="{1669CB51-B62E-4301-ADFA-319BB2346D52}" type="pres">
      <dgm:prSet presAssocID="{35005291-B657-4F99-9A3C-4E60765B1254}" presName="CompostProcess" presStyleCnt="0">
        <dgm:presLayoutVars>
          <dgm:dir/>
          <dgm:resizeHandles val="exact"/>
        </dgm:presLayoutVars>
      </dgm:prSet>
      <dgm:spPr/>
    </dgm:pt>
    <dgm:pt modelId="{8F2C1D56-7B5C-49FD-8786-2029C5BC8E63}" type="pres">
      <dgm:prSet presAssocID="{35005291-B657-4F99-9A3C-4E60765B1254}" presName="arrow" presStyleLbl="bgShp" presStyleIdx="0" presStyleCnt="1"/>
      <dgm:spPr/>
    </dgm:pt>
    <dgm:pt modelId="{10CF7AFD-76E5-4E1E-9F1B-7D2150939F4A}" type="pres">
      <dgm:prSet presAssocID="{35005291-B657-4F99-9A3C-4E60765B1254}" presName="linearProcess" presStyleCnt="0"/>
      <dgm:spPr/>
    </dgm:pt>
    <dgm:pt modelId="{BFEE5B5D-1C3A-400D-9682-4466E613AB88}" type="pres">
      <dgm:prSet presAssocID="{A76359E5-FEE2-4118-BFB8-A6929910AF36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E1B73DD-49FD-4127-BE89-8F248196C376}" type="pres">
      <dgm:prSet presAssocID="{CDBAD4B8-7731-4A25-B3E7-F261C012F07E}" presName="sibTrans" presStyleCnt="0"/>
      <dgm:spPr/>
    </dgm:pt>
    <dgm:pt modelId="{7DBE4171-9510-43F7-BA07-2D023E0E6EFB}" type="pres">
      <dgm:prSet presAssocID="{95397FE8-09EF-4D85-B8D9-0B1CC20FAB23}" presName="textNode" presStyleLbl="node1" presStyleIdx="1" presStyleCnt="5" custScaleX="9977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4CDE1F4-1A4F-4862-BF75-50229957DF0C}" type="pres">
      <dgm:prSet presAssocID="{4CB1E1F0-E122-40DF-A0AA-E984D07CF372}" presName="sibTrans" presStyleCnt="0"/>
      <dgm:spPr/>
    </dgm:pt>
    <dgm:pt modelId="{67555251-2D45-4DF7-97D5-58A4920800BC}" type="pres">
      <dgm:prSet presAssocID="{AA3BB0BE-58BE-4022-A538-9632A4238BAA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6639E3-2A24-4A2A-840D-F7042430D5AB}" type="pres">
      <dgm:prSet presAssocID="{B36D015D-F7CD-4669-8099-BA2DBB3329B6}" presName="sibTrans" presStyleCnt="0"/>
      <dgm:spPr/>
    </dgm:pt>
    <dgm:pt modelId="{C232C11E-6D1C-48EB-B217-384870AA9E93}" type="pres">
      <dgm:prSet presAssocID="{E5C7F5F5-60CD-4605-ACF1-5405D657A893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AF901C0-1457-4475-AB81-178C5BD25301}" type="pres">
      <dgm:prSet presAssocID="{D6C2BE1D-527D-4BD4-A47A-77B89FFB7FE5}" presName="sibTrans" presStyleCnt="0"/>
      <dgm:spPr/>
    </dgm:pt>
    <dgm:pt modelId="{CC7E74DB-A20E-40E1-B724-7F5BCCD31BBE}" type="pres">
      <dgm:prSet presAssocID="{F02229F7-0E3F-47CD-BA56-131C8D85BCF7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0D2F10EC-784A-4E1E-A477-C2BE33155740}" type="presOf" srcId="{35005291-B657-4F99-9A3C-4E60765B1254}" destId="{1669CB51-B62E-4301-ADFA-319BB2346D52}" srcOrd="0" destOrd="0" presId="urn:microsoft.com/office/officeart/2005/8/layout/hProcess9"/>
    <dgm:cxn modelId="{F830199F-C124-4BC8-96EE-95A39377ED69}" type="presOf" srcId="{E5C7F5F5-60CD-4605-ACF1-5405D657A893}" destId="{C232C11E-6D1C-48EB-B217-384870AA9E93}" srcOrd="0" destOrd="0" presId="urn:microsoft.com/office/officeart/2005/8/layout/hProcess9"/>
    <dgm:cxn modelId="{0CF0CA9B-052D-4689-8AAC-ED5082960DA6}" srcId="{35005291-B657-4F99-9A3C-4E60765B1254}" destId="{AA3BB0BE-58BE-4022-A538-9632A4238BAA}" srcOrd="2" destOrd="0" parTransId="{B96EE3C9-0F7B-46F5-8537-27D0F1B164CB}" sibTransId="{B36D015D-F7CD-4669-8099-BA2DBB3329B6}"/>
    <dgm:cxn modelId="{C30C740A-10C0-4781-8CC9-55B5AE6D3C93}" srcId="{35005291-B657-4F99-9A3C-4E60765B1254}" destId="{F02229F7-0E3F-47CD-BA56-131C8D85BCF7}" srcOrd="4" destOrd="0" parTransId="{AAC97785-F56F-4E66-B2C2-BF37E39B1F9A}" sibTransId="{7C3478B9-735E-4E87-B6A0-40261440D4C7}"/>
    <dgm:cxn modelId="{98F02363-B60C-4AD3-8394-EA209F39028A}" srcId="{35005291-B657-4F99-9A3C-4E60765B1254}" destId="{A76359E5-FEE2-4118-BFB8-A6929910AF36}" srcOrd="0" destOrd="0" parTransId="{9ECA8FC1-31BC-4869-9AE6-0716F8312BE5}" sibTransId="{CDBAD4B8-7731-4A25-B3E7-F261C012F07E}"/>
    <dgm:cxn modelId="{A87D5E9D-1E9A-4E3F-9158-CC1D0EBF6A81}" srcId="{35005291-B657-4F99-9A3C-4E60765B1254}" destId="{95397FE8-09EF-4D85-B8D9-0B1CC20FAB23}" srcOrd="1" destOrd="0" parTransId="{FD28C997-6DB8-4800-875C-DD99A4EFB677}" sibTransId="{4CB1E1F0-E122-40DF-A0AA-E984D07CF372}"/>
    <dgm:cxn modelId="{28072E80-EBFF-40A0-A059-513FE4B82466}" type="presOf" srcId="{F02229F7-0E3F-47CD-BA56-131C8D85BCF7}" destId="{CC7E74DB-A20E-40E1-B724-7F5BCCD31BBE}" srcOrd="0" destOrd="0" presId="urn:microsoft.com/office/officeart/2005/8/layout/hProcess9"/>
    <dgm:cxn modelId="{E03B03E6-F0A8-4AAE-9154-57D0055D5FD0}" type="presOf" srcId="{95397FE8-09EF-4D85-B8D9-0B1CC20FAB23}" destId="{7DBE4171-9510-43F7-BA07-2D023E0E6EFB}" srcOrd="0" destOrd="0" presId="urn:microsoft.com/office/officeart/2005/8/layout/hProcess9"/>
    <dgm:cxn modelId="{D7787713-336D-497B-967C-90E327C06E96}" type="presOf" srcId="{A76359E5-FEE2-4118-BFB8-A6929910AF36}" destId="{BFEE5B5D-1C3A-400D-9682-4466E613AB88}" srcOrd="0" destOrd="0" presId="urn:microsoft.com/office/officeart/2005/8/layout/hProcess9"/>
    <dgm:cxn modelId="{CA63C647-54FC-4012-A36F-51ADA5B823E7}" srcId="{35005291-B657-4F99-9A3C-4E60765B1254}" destId="{E5C7F5F5-60CD-4605-ACF1-5405D657A893}" srcOrd="3" destOrd="0" parTransId="{60CBA6D7-02C5-4013-8627-FC4AB4EA9E92}" sibTransId="{D6C2BE1D-527D-4BD4-A47A-77B89FFB7FE5}"/>
    <dgm:cxn modelId="{7E28F508-016B-494B-9799-CFC95E0FEDB2}" type="presOf" srcId="{AA3BB0BE-58BE-4022-A538-9632A4238BAA}" destId="{67555251-2D45-4DF7-97D5-58A4920800BC}" srcOrd="0" destOrd="0" presId="urn:microsoft.com/office/officeart/2005/8/layout/hProcess9"/>
    <dgm:cxn modelId="{12E4A20F-BB2E-4623-9EA8-F9E4F50AEFCB}" type="presParOf" srcId="{1669CB51-B62E-4301-ADFA-319BB2346D52}" destId="{8F2C1D56-7B5C-49FD-8786-2029C5BC8E63}" srcOrd="0" destOrd="0" presId="urn:microsoft.com/office/officeart/2005/8/layout/hProcess9"/>
    <dgm:cxn modelId="{F968A84D-12CD-41CF-AA69-E7EF0E03E657}" type="presParOf" srcId="{1669CB51-B62E-4301-ADFA-319BB2346D52}" destId="{10CF7AFD-76E5-4E1E-9F1B-7D2150939F4A}" srcOrd="1" destOrd="0" presId="urn:microsoft.com/office/officeart/2005/8/layout/hProcess9"/>
    <dgm:cxn modelId="{3399D951-E777-44C5-954F-19D4AFE4B1AF}" type="presParOf" srcId="{10CF7AFD-76E5-4E1E-9F1B-7D2150939F4A}" destId="{BFEE5B5D-1C3A-400D-9682-4466E613AB88}" srcOrd="0" destOrd="0" presId="urn:microsoft.com/office/officeart/2005/8/layout/hProcess9"/>
    <dgm:cxn modelId="{52BF9E83-C9C4-46B2-BC77-776E82E890DD}" type="presParOf" srcId="{10CF7AFD-76E5-4E1E-9F1B-7D2150939F4A}" destId="{4E1B73DD-49FD-4127-BE89-8F248196C376}" srcOrd="1" destOrd="0" presId="urn:microsoft.com/office/officeart/2005/8/layout/hProcess9"/>
    <dgm:cxn modelId="{3360A946-2402-46A4-9B34-7C6F4CF2ACA1}" type="presParOf" srcId="{10CF7AFD-76E5-4E1E-9F1B-7D2150939F4A}" destId="{7DBE4171-9510-43F7-BA07-2D023E0E6EFB}" srcOrd="2" destOrd="0" presId="urn:microsoft.com/office/officeart/2005/8/layout/hProcess9"/>
    <dgm:cxn modelId="{697EF028-E635-4397-8E42-091EC19A3BCE}" type="presParOf" srcId="{10CF7AFD-76E5-4E1E-9F1B-7D2150939F4A}" destId="{24CDE1F4-1A4F-4862-BF75-50229957DF0C}" srcOrd="3" destOrd="0" presId="urn:microsoft.com/office/officeart/2005/8/layout/hProcess9"/>
    <dgm:cxn modelId="{6DA68BE5-BAAA-4354-9ED0-B2360AC86720}" type="presParOf" srcId="{10CF7AFD-76E5-4E1E-9F1B-7D2150939F4A}" destId="{67555251-2D45-4DF7-97D5-58A4920800BC}" srcOrd="4" destOrd="0" presId="urn:microsoft.com/office/officeart/2005/8/layout/hProcess9"/>
    <dgm:cxn modelId="{CA87150E-5985-44CB-8911-55D101DA6594}" type="presParOf" srcId="{10CF7AFD-76E5-4E1E-9F1B-7D2150939F4A}" destId="{C46639E3-2A24-4A2A-840D-F7042430D5AB}" srcOrd="5" destOrd="0" presId="urn:microsoft.com/office/officeart/2005/8/layout/hProcess9"/>
    <dgm:cxn modelId="{02B3DE7A-E48B-4E87-AEB4-16BA94232CC9}" type="presParOf" srcId="{10CF7AFD-76E5-4E1E-9F1B-7D2150939F4A}" destId="{C232C11E-6D1C-48EB-B217-384870AA9E93}" srcOrd="6" destOrd="0" presId="urn:microsoft.com/office/officeart/2005/8/layout/hProcess9"/>
    <dgm:cxn modelId="{67AB6B31-CD08-4E5A-9DD8-0AF75B3EC9F4}" type="presParOf" srcId="{10CF7AFD-76E5-4E1E-9F1B-7D2150939F4A}" destId="{DAF901C0-1457-4475-AB81-178C5BD25301}" srcOrd="7" destOrd="0" presId="urn:microsoft.com/office/officeart/2005/8/layout/hProcess9"/>
    <dgm:cxn modelId="{8FFDBDAD-9019-4FA9-A76B-76CE70AD3E0A}" type="presParOf" srcId="{10CF7AFD-76E5-4E1E-9F1B-7D2150939F4A}" destId="{CC7E74DB-A20E-40E1-B724-7F5BCCD31BB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78BB5D7-ECB8-41E0-A0C0-9D70F8E054C4}">
      <dsp:nvSpPr>
        <dsp:cNvPr id="0" name=""/>
        <dsp:cNvSpPr/>
      </dsp:nvSpPr>
      <dsp:spPr>
        <a:xfrm>
          <a:off x="-2807064" y="-432695"/>
          <a:ext cx="3349666" cy="3349666"/>
        </a:xfrm>
        <a:prstGeom prst="blockArc">
          <a:avLst>
            <a:gd name="adj1" fmla="val 18900000"/>
            <a:gd name="adj2" fmla="val 2700000"/>
            <a:gd name="adj3" fmla="val 64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8010-2A2D-4B82-B731-D071F6A42CEF}">
      <dsp:nvSpPr>
        <dsp:cNvPr id="0" name=""/>
        <dsp:cNvSpPr/>
      </dsp:nvSpPr>
      <dsp:spPr>
        <a:xfrm>
          <a:off x="177200" y="112935"/>
          <a:ext cx="3536978" cy="225771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206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u="none" strike="noStrike" kern="1200" dirty="0" smtClean="0">
              <a:solidFill>
                <a:schemeClr val="tx1"/>
              </a:solidFill>
              <a:effectLst/>
            </a:rPr>
            <a:t>Законодательство по охране труда </a:t>
          </a:r>
          <a:endParaRPr lang="ru-RU" sz="1200" b="1" kern="1200" dirty="0">
            <a:solidFill>
              <a:schemeClr val="tx1"/>
            </a:solidFill>
          </a:endParaRPr>
        </a:p>
      </dsp:txBody>
      <dsp:txXfrm>
        <a:off x="177200" y="112935"/>
        <a:ext cx="3536978" cy="225771"/>
      </dsp:txXfrm>
    </dsp:sp>
    <dsp:sp modelId="{ECB71122-4628-4EF6-9982-6743AA083216}">
      <dsp:nvSpPr>
        <dsp:cNvPr id="0" name=""/>
        <dsp:cNvSpPr/>
      </dsp:nvSpPr>
      <dsp:spPr>
        <a:xfrm>
          <a:off x="36093" y="84713"/>
          <a:ext cx="282213" cy="282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50D2975-0AFB-4668-89F2-DC9B7F4BCFFE}">
      <dsp:nvSpPr>
        <dsp:cNvPr id="0" name=""/>
        <dsp:cNvSpPr/>
      </dsp:nvSpPr>
      <dsp:spPr>
        <a:xfrm>
          <a:off x="381656" y="451790"/>
          <a:ext cx="3332523" cy="225771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206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u="none" strike="noStrike" kern="1200" dirty="0" smtClean="0">
              <a:solidFill>
                <a:schemeClr val="tx1"/>
              </a:solidFill>
              <a:effectLst/>
            </a:rPr>
            <a:t>Структура управления охраной труда</a:t>
          </a:r>
          <a:endParaRPr lang="ru-RU" sz="1200" b="1" kern="1200" dirty="0">
            <a:solidFill>
              <a:schemeClr val="tx1"/>
            </a:solidFill>
          </a:endParaRPr>
        </a:p>
      </dsp:txBody>
      <dsp:txXfrm>
        <a:off x="381656" y="451790"/>
        <a:ext cx="3332523" cy="225771"/>
      </dsp:txXfrm>
    </dsp:sp>
    <dsp:sp modelId="{5C003626-1B7D-42D6-87B9-B1BD0AFD2D4F}">
      <dsp:nvSpPr>
        <dsp:cNvPr id="0" name=""/>
        <dsp:cNvSpPr/>
      </dsp:nvSpPr>
      <dsp:spPr>
        <a:xfrm>
          <a:off x="240549" y="423569"/>
          <a:ext cx="282213" cy="282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1C2546-A654-4D73-B841-50AF3803CAAC}">
      <dsp:nvSpPr>
        <dsp:cNvPr id="0" name=""/>
        <dsp:cNvSpPr/>
      </dsp:nvSpPr>
      <dsp:spPr>
        <a:xfrm>
          <a:off x="493697" y="790397"/>
          <a:ext cx="3220482" cy="225771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206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u="none" strike="noStrike" kern="1200" dirty="0" smtClean="0">
              <a:solidFill>
                <a:schemeClr val="tx1"/>
              </a:solidFill>
              <a:effectLst/>
            </a:rPr>
            <a:t>Инструктажи и проверки знаний</a:t>
          </a:r>
          <a:endParaRPr lang="ru-RU" sz="1200" b="1" kern="1200" dirty="0">
            <a:solidFill>
              <a:schemeClr val="tx1"/>
            </a:solidFill>
          </a:endParaRPr>
        </a:p>
      </dsp:txBody>
      <dsp:txXfrm>
        <a:off x="493697" y="790397"/>
        <a:ext cx="3220482" cy="225771"/>
      </dsp:txXfrm>
    </dsp:sp>
    <dsp:sp modelId="{198BE5D4-27F6-489A-BC17-02C05CEF64E8}">
      <dsp:nvSpPr>
        <dsp:cNvPr id="0" name=""/>
        <dsp:cNvSpPr/>
      </dsp:nvSpPr>
      <dsp:spPr>
        <a:xfrm>
          <a:off x="352590" y="762175"/>
          <a:ext cx="282213" cy="282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B7FDE9B-5C8F-4F45-8D18-CD1141A52FF6}">
      <dsp:nvSpPr>
        <dsp:cNvPr id="0" name=""/>
        <dsp:cNvSpPr/>
      </dsp:nvSpPr>
      <dsp:spPr>
        <a:xfrm>
          <a:off x="529470" y="1129252"/>
          <a:ext cx="3184708" cy="225771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206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u="none" strike="noStrike" kern="1200" dirty="0" smtClean="0">
              <a:solidFill>
                <a:schemeClr val="tx1"/>
              </a:solidFill>
              <a:effectLst/>
            </a:rPr>
            <a:t>Спец одежда, спец обувь и СИЗ</a:t>
          </a:r>
          <a:endParaRPr lang="ru-RU" sz="1200" b="1" kern="1200" dirty="0">
            <a:solidFill>
              <a:schemeClr val="tx1"/>
            </a:solidFill>
          </a:endParaRPr>
        </a:p>
      </dsp:txBody>
      <dsp:txXfrm>
        <a:off x="529470" y="1129252"/>
        <a:ext cx="3184708" cy="225771"/>
      </dsp:txXfrm>
    </dsp:sp>
    <dsp:sp modelId="{E39778B3-B946-452E-8A23-5EA22FC8B485}">
      <dsp:nvSpPr>
        <dsp:cNvPr id="0" name=""/>
        <dsp:cNvSpPr/>
      </dsp:nvSpPr>
      <dsp:spPr>
        <a:xfrm>
          <a:off x="388364" y="1101031"/>
          <a:ext cx="282213" cy="282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217707-3EF4-426A-9484-5A5A13905258}">
      <dsp:nvSpPr>
        <dsp:cNvPr id="0" name=""/>
        <dsp:cNvSpPr/>
      </dsp:nvSpPr>
      <dsp:spPr>
        <a:xfrm>
          <a:off x="493697" y="1468107"/>
          <a:ext cx="3220482" cy="225771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206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u="none" strike="noStrike" kern="1200" dirty="0" smtClean="0">
              <a:solidFill>
                <a:schemeClr val="tx1"/>
              </a:solidFill>
              <a:effectLst/>
            </a:rPr>
            <a:t>Правила оказания первой помощи</a:t>
          </a:r>
          <a:endParaRPr lang="ru-RU" sz="1200" b="1" kern="1200" dirty="0">
            <a:solidFill>
              <a:schemeClr val="tx1"/>
            </a:solidFill>
          </a:endParaRPr>
        </a:p>
      </dsp:txBody>
      <dsp:txXfrm>
        <a:off x="493697" y="1468107"/>
        <a:ext cx="3220482" cy="225771"/>
      </dsp:txXfrm>
    </dsp:sp>
    <dsp:sp modelId="{CC5A9CF6-A229-4783-994A-6211A4011E43}">
      <dsp:nvSpPr>
        <dsp:cNvPr id="0" name=""/>
        <dsp:cNvSpPr/>
      </dsp:nvSpPr>
      <dsp:spPr>
        <a:xfrm>
          <a:off x="352590" y="1439886"/>
          <a:ext cx="282213" cy="282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9A7929-A005-4077-9AF9-5F053827F153}">
      <dsp:nvSpPr>
        <dsp:cNvPr id="0" name=""/>
        <dsp:cNvSpPr/>
      </dsp:nvSpPr>
      <dsp:spPr>
        <a:xfrm>
          <a:off x="381656" y="1806714"/>
          <a:ext cx="3332523" cy="225771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206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u="none" strike="noStrike" kern="1200" dirty="0" smtClean="0">
              <a:solidFill>
                <a:schemeClr val="tx1"/>
              </a:solidFill>
              <a:effectLst/>
            </a:rPr>
            <a:t>Электробезопасность</a:t>
          </a:r>
          <a:endParaRPr lang="ru-RU" sz="1200" b="1" kern="1200" dirty="0">
            <a:solidFill>
              <a:schemeClr val="tx1"/>
            </a:solidFill>
          </a:endParaRPr>
        </a:p>
      </dsp:txBody>
      <dsp:txXfrm>
        <a:off x="381656" y="1806714"/>
        <a:ext cx="3332523" cy="225771"/>
      </dsp:txXfrm>
    </dsp:sp>
    <dsp:sp modelId="{13D659C3-2DC7-4DA2-B5DD-75CFB98AD33D}">
      <dsp:nvSpPr>
        <dsp:cNvPr id="0" name=""/>
        <dsp:cNvSpPr/>
      </dsp:nvSpPr>
      <dsp:spPr>
        <a:xfrm>
          <a:off x="240549" y="1778493"/>
          <a:ext cx="282213" cy="282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F92F4AC-524E-4854-BCD0-3927C8D90E24}">
      <dsp:nvSpPr>
        <dsp:cNvPr id="0" name=""/>
        <dsp:cNvSpPr/>
      </dsp:nvSpPr>
      <dsp:spPr>
        <a:xfrm>
          <a:off x="177200" y="2145569"/>
          <a:ext cx="3536978" cy="225771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206" tIns="30480" rIns="30480" bIns="3048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b="1" u="none" strike="noStrike" kern="1200" dirty="0" smtClean="0">
              <a:solidFill>
                <a:schemeClr val="tx1"/>
              </a:solidFill>
              <a:effectLst/>
            </a:rPr>
            <a:t>Основы пожарной и промышленной безопасности</a:t>
          </a:r>
          <a:endParaRPr lang="ru-RU" sz="1200" b="1" kern="1200" dirty="0">
            <a:solidFill>
              <a:schemeClr val="tx1"/>
            </a:solidFill>
          </a:endParaRPr>
        </a:p>
      </dsp:txBody>
      <dsp:txXfrm>
        <a:off x="177200" y="2145569"/>
        <a:ext cx="3536978" cy="225771"/>
      </dsp:txXfrm>
    </dsp:sp>
    <dsp:sp modelId="{D6F9BF94-32C0-415A-B7BF-4BA8C8AC6EE1}">
      <dsp:nvSpPr>
        <dsp:cNvPr id="0" name=""/>
        <dsp:cNvSpPr/>
      </dsp:nvSpPr>
      <dsp:spPr>
        <a:xfrm>
          <a:off x="36093" y="2117348"/>
          <a:ext cx="282213" cy="2822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AB9453F-81BC-4526-A5E6-D3AA06C56ABD}">
      <dsp:nvSpPr>
        <dsp:cNvPr id="0" name=""/>
        <dsp:cNvSpPr/>
      </dsp:nvSpPr>
      <dsp:spPr>
        <a:xfrm>
          <a:off x="936106" y="-120622"/>
          <a:ext cx="6540731" cy="31688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1A9124-00C8-4286-8114-0BF3953E1A41}">
      <dsp:nvSpPr>
        <dsp:cNvPr id="0" name=""/>
        <dsp:cNvSpPr/>
      </dsp:nvSpPr>
      <dsp:spPr>
        <a:xfrm>
          <a:off x="1224142" y="5664"/>
          <a:ext cx="5939640" cy="1919085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400" kern="1200" dirty="0" smtClean="0"/>
            <a:t>Методика проведения оценочных сессий профессиональных знаний по охране труда для руководителей среднего звена </a:t>
          </a:r>
          <a:br>
            <a:rPr lang="ru-RU" sz="2400" kern="1200" dirty="0" smtClean="0"/>
          </a:br>
          <a:r>
            <a:rPr lang="ru-RU" sz="2400" kern="1200" dirty="0" smtClean="0"/>
            <a:t>ОАО «РЖД»</a:t>
          </a:r>
          <a:endParaRPr lang="ru-RU" sz="2400" kern="1200" dirty="0"/>
        </a:p>
      </dsp:txBody>
      <dsp:txXfrm>
        <a:off x="1224142" y="5664"/>
        <a:ext cx="5939640" cy="191908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87085F5-840D-4221-8CD3-B3DE6888A35F}">
      <dsp:nvSpPr>
        <dsp:cNvPr id="0" name=""/>
        <dsp:cNvSpPr/>
      </dsp:nvSpPr>
      <dsp:spPr>
        <a:xfrm>
          <a:off x="161514" y="0"/>
          <a:ext cx="3598993" cy="30480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777875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750" kern="1200" dirty="0" smtClean="0"/>
            <a:t>Подготовительный этап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smtClean="0"/>
            <a:t>Изучение материалов</a:t>
          </a:r>
          <a:endParaRPr lang="ru-R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000" kern="1200" dirty="0" smtClean="0"/>
            <a:t>Выполнение индивидуального задания</a:t>
          </a:r>
          <a:endParaRPr lang="ru-RU" sz="2000" kern="1200" dirty="0"/>
        </a:p>
      </dsp:txBody>
      <dsp:txXfrm>
        <a:off x="161514" y="0"/>
        <a:ext cx="3598993" cy="3048000"/>
      </dsp:txXfrm>
    </dsp:sp>
    <dsp:sp modelId="{166E87D3-817C-422C-AC8E-DFCD3CD065F0}">
      <dsp:nvSpPr>
        <dsp:cNvPr id="0" name=""/>
        <dsp:cNvSpPr/>
      </dsp:nvSpPr>
      <dsp:spPr>
        <a:xfrm rot="22583">
          <a:off x="3876044" y="1418981"/>
          <a:ext cx="895216" cy="24107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/>
        </a:p>
      </dsp:txBody>
      <dsp:txXfrm rot="22583">
        <a:off x="3876044" y="1418981"/>
        <a:ext cx="895216" cy="241077"/>
      </dsp:txXfrm>
    </dsp:sp>
    <dsp:sp modelId="{35D59AD7-1E61-43C3-80AC-20D2C08AC41D}">
      <dsp:nvSpPr>
        <dsp:cNvPr id="0" name=""/>
        <dsp:cNvSpPr/>
      </dsp:nvSpPr>
      <dsp:spPr>
        <a:xfrm>
          <a:off x="4853992" y="61650"/>
          <a:ext cx="3598993" cy="298634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80975" marR="0" lvl="0" indent="-180975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ru-RU" sz="1800" kern="1200" dirty="0" smtClean="0"/>
            <a:t>Основной этап</a:t>
          </a:r>
          <a:r>
            <a:rPr lang="ru-RU" sz="2400" kern="1200" dirty="0" smtClean="0"/>
            <a:t> </a:t>
          </a:r>
          <a:r>
            <a:rPr lang="ru-RU" sz="2000" kern="1200" dirty="0" smtClean="0"/>
            <a:t>Проведение оценочной сессии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800" kern="1200" dirty="0" smtClean="0"/>
        </a:p>
        <a:p>
          <a:pPr marL="285750" lvl="1" indent="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ru-RU" sz="3600" kern="1200" dirty="0"/>
        </a:p>
      </dsp:txBody>
      <dsp:txXfrm>
        <a:off x="4853992" y="61650"/>
        <a:ext cx="3598993" cy="2986349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F2C1D56-7B5C-49FD-8786-2029C5BC8E63}">
      <dsp:nvSpPr>
        <dsp:cNvPr id="0" name=""/>
        <dsp:cNvSpPr/>
      </dsp:nvSpPr>
      <dsp:spPr>
        <a:xfrm>
          <a:off x="656134" y="0"/>
          <a:ext cx="7436194" cy="3048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EE5B5D-1C3A-400D-9682-4466E613AB88}">
      <dsp:nvSpPr>
        <dsp:cNvPr id="0" name=""/>
        <dsp:cNvSpPr/>
      </dsp:nvSpPr>
      <dsp:spPr>
        <a:xfrm>
          <a:off x="2563" y="914400"/>
          <a:ext cx="1542941" cy="1219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solidFill>
                <a:schemeClr val="tx1"/>
              </a:solidFill>
            </a:rPr>
            <a:t>Входное тестирование</a:t>
          </a:r>
          <a:endParaRPr lang="ru-RU" sz="1200" kern="1200" dirty="0">
            <a:solidFill>
              <a:schemeClr val="tx1"/>
            </a:solidFill>
          </a:endParaRPr>
        </a:p>
      </dsp:txBody>
      <dsp:txXfrm>
        <a:off x="2563" y="914400"/>
        <a:ext cx="1542941" cy="1219200"/>
      </dsp:txXfrm>
    </dsp:sp>
    <dsp:sp modelId="{7DBE4171-9510-43F7-BA07-2D023E0E6EFB}">
      <dsp:nvSpPr>
        <dsp:cNvPr id="0" name=""/>
        <dsp:cNvSpPr/>
      </dsp:nvSpPr>
      <dsp:spPr>
        <a:xfrm>
          <a:off x="1802662" y="914400"/>
          <a:ext cx="1542941" cy="1219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solidFill>
                <a:schemeClr val="tx1"/>
              </a:solidFill>
            </a:rPr>
            <a:t>Деловая игра с поставленной задачей (проблемой)</a:t>
          </a:r>
          <a:endParaRPr lang="ru-RU" sz="1200" kern="1200" dirty="0">
            <a:solidFill>
              <a:schemeClr val="tx1"/>
            </a:solidFill>
          </a:endParaRPr>
        </a:p>
      </dsp:txBody>
      <dsp:txXfrm>
        <a:off x="1802662" y="914400"/>
        <a:ext cx="1542941" cy="1219200"/>
      </dsp:txXfrm>
    </dsp:sp>
    <dsp:sp modelId="{67555251-2D45-4DF7-97D5-58A4920800BC}">
      <dsp:nvSpPr>
        <dsp:cNvPr id="0" name=""/>
        <dsp:cNvSpPr/>
      </dsp:nvSpPr>
      <dsp:spPr>
        <a:xfrm>
          <a:off x="3602761" y="914400"/>
          <a:ext cx="1542941" cy="1219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solidFill>
                <a:schemeClr val="tx1"/>
              </a:solidFill>
            </a:rPr>
            <a:t>Итоговое тестирование</a:t>
          </a:r>
          <a:endParaRPr lang="ru-RU" sz="1200" kern="1200" dirty="0">
            <a:solidFill>
              <a:schemeClr val="tx1"/>
            </a:solidFill>
          </a:endParaRPr>
        </a:p>
      </dsp:txBody>
      <dsp:txXfrm>
        <a:off x="3602761" y="914400"/>
        <a:ext cx="1542941" cy="1219200"/>
      </dsp:txXfrm>
    </dsp:sp>
    <dsp:sp modelId="{C232C11E-6D1C-48EB-B217-384870AA9E93}">
      <dsp:nvSpPr>
        <dsp:cNvPr id="0" name=""/>
        <dsp:cNvSpPr/>
      </dsp:nvSpPr>
      <dsp:spPr>
        <a:xfrm>
          <a:off x="5402859" y="914400"/>
          <a:ext cx="1542941" cy="1219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solidFill>
                <a:schemeClr val="tx1"/>
              </a:solidFill>
            </a:rPr>
            <a:t>Работа экспертов по оценке уровня компетенций руководителей среднего звена</a:t>
          </a:r>
          <a:endParaRPr lang="ru-RU" sz="1200" kern="1200" dirty="0">
            <a:solidFill>
              <a:schemeClr val="tx1"/>
            </a:solidFill>
          </a:endParaRPr>
        </a:p>
      </dsp:txBody>
      <dsp:txXfrm>
        <a:off x="5402859" y="914400"/>
        <a:ext cx="1542941" cy="1219200"/>
      </dsp:txXfrm>
    </dsp:sp>
    <dsp:sp modelId="{CC7E74DB-A20E-40E1-B724-7F5BCCD31BBE}">
      <dsp:nvSpPr>
        <dsp:cNvPr id="0" name=""/>
        <dsp:cNvSpPr/>
      </dsp:nvSpPr>
      <dsp:spPr>
        <a:xfrm>
          <a:off x="7202958" y="914400"/>
          <a:ext cx="1542941" cy="1219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>
              <a:solidFill>
                <a:schemeClr val="tx1"/>
              </a:solidFill>
            </a:rPr>
            <a:t>Подведение итогов с выступлениями и консультациями экспертов</a:t>
          </a:r>
          <a:endParaRPr lang="ru-RU" sz="1200" kern="1200" dirty="0">
            <a:solidFill>
              <a:schemeClr val="tx1"/>
            </a:solidFill>
          </a:endParaRPr>
        </a:p>
      </dsp:txBody>
      <dsp:txXfrm>
        <a:off x="7202958" y="914400"/>
        <a:ext cx="1542941" cy="1219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0.76825</cdr:x>
      <cdr:y>0</cdr:y>
    </cdr:from>
    <cdr:to>
      <cdr:x>0.9545</cdr:x>
      <cdr:y>0.0535</cdr:y>
    </cdr:to>
    <cdr:sp macro="" textlink="">
      <cdr:nvSpPr>
        <cdr:cNvPr id="147459" name="Text Box 3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7062506" y="0"/>
          <a:ext cx="1714423" cy="31266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0.8435</cdr:x>
      <cdr:y>0</cdr:y>
    </cdr:from>
    <cdr:to>
      <cdr:x>1</cdr:x>
      <cdr:y>0.061</cdr:y>
    </cdr:to>
    <cdr:sp macro="" textlink="">
      <cdr:nvSpPr>
        <cdr:cNvPr id="147461" name="Text Box 5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7757480" y="0"/>
          <a:ext cx="1447480" cy="36173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vertOverflow="clip" wrap="square" lIns="45720" tIns="32004" rIns="0" bIns="0" anchor="t" upright="1"/>
        <a:lstStyle xmlns:a="http://schemas.openxmlformats.org/drawingml/2006/main"/>
        <a:p xmlns:a="http://schemas.openxmlformats.org/drawingml/2006/main">
          <a:pPr algn="l" rtl="1">
            <a:defRPr sz="1000"/>
          </a:pPr>
          <a:endParaRPr lang="ru-RU" sz="1400" b="0" i="0" strike="noStrike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</cdr:txBody>
    </cdr:sp>
  </cdr:relSizeAnchor>
  <cdr:relSizeAnchor xmlns:cdr="http://schemas.openxmlformats.org/drawingml/2006/chartDrawing">
    <cdr:from>
      <cdr:x>0.56657</cdr:x>
      <cdr:y>0.17117</cdr:y>
    </cdr:from>
    <cdr:to>
      <cdr:x>0.82579</cdr:x>
      <cdr:y>0.22838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5207000" y="863600"/>
          <a:ext cx="2387600" cy="2667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0.7495</cdr:x>
      <cdr:y>0</cdr:y>
    </cdr:from>
    <cdr:to>
      <cdr:x>0.96825</cdr:x>
      <cdr:y>0.05525</cdr:y>
    </cdr:to>
    <cdr:sp macro="" textlink="">
      <cdr:nvSpPr>
        <cdr:cNvPr id="147459" name="Text Box 3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6889585" y="0"/>
          <a:ext cx="2010230" cy="31470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/>
        <a:lstStyle xmlns:a="http://schemas.openxmlformats.org/drawingml/2006/main"/>
        <a:p xmlns:a="http://schemas.openxmlformats.org/drawingml/2006/main">
          <a:endParaRPr lang="ru-RU"/>
        </a:p>
      </cdr:txBody>
    </cdr:sp>
  </cdr:relSizeAnchor>
  <cdr:relSizeAnchor xmlns:cdr="http://schemas.openxmlformats.org/drawingml/2006/chartDrawing">
    <cdr:from>
      <cdr:x>0.81175</cdr:x>
      <cdr:y>0</cdr:y>
    </cdr:from>
    <cdr:to>
      <cdr:x>1</cdr:x>
      <cdr:y>0.05425</cdr:y>
    </cdr:to>
    <cdr:sp macro="" textlink="">
      <cdr:nvSpPr>
        <cdr:cNvPr id="147461" name="Text Box 5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7460647" y="0"/>
          <a:ext cx="1750028" cy="309086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vertOverflow="clip" wrap="square" lIns="36576" tIns="27432" rIns="0" bIns="0" anchor="t" upright="1"/>
        <a:lstStyle xmlns:a="http://schemas.openxmlformats.org/drawingml/2006/main"/>
        <a:p xmlns:a="http://schemas.openxmlformats.org/drawingml/2006/main">
          <a:endParaRPr lang="ru-RU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0.765</cdr:x>
      <cdr:y>0</cdr:y>
    </cdr:from>
    <cdr:to>
      <cdr:x>0.935</cdr:x>
      <cdr:y>0.04325</cdr:y>
    </cdr:to>
    <cdr:sp macro="" textlink="">
      <cdr:nvSpPr>
        <cdr:cNvPr id="34819" name="Text Box 1"/>
        <cdr:cNvSpPr txBox="1">
          <a:spLocks xmlns:a="http://schemas.openxmlformats.org/drawingml/2006/main" noChangeArrowheads="1"/>
        </cdr:cNvSpPr>
      </cdr:nvSpPr>
      <cdr:spPr bwMode="auto">
        <a:xfrm xmlns:a="http://schemas.openxmlformats.org/drawingml/2006/main">
          <a:off x="7081695" y="0"/>
          <a:ext cx="1519637" cy="254294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  <cdr:txBody>
        <a:bodyPr xmlns:a="http://schemas.openxmlformats.org/drawingml/2006/main" vertOverflow="clip" wrap="square" lIns="54864" tIns="41148" rIns="0" bIns="0" anchor="t" upright="1"/>
        <a:lstStyle xmlns:a="http://schemas.openxmlformats.org/drawingml/2006/main"/>
        <a:p xmlns:a="http://schemas.openxmlformats.org/drawingml/2006/main">
          <a:pPr algn="l" rtl="1">
            <a:defRPr sz="1000"/>
          </a:pPr>
          <a:endParaRPr lang="ru-RU" sz="1400" b="0" i="0" strike="noStrike">
            <a:solidFill>
              <a:srgbClr val="000000"/>
            </a:solidFill>
            <a:latin typeface="Times New Roman" pitchFamily="18" charset="0"/>
            <a:cs typeface="Times New Roman" pitchFamily="18" charset="0"/>
          </a:endParaRPr>
        </a:p>
        <a:p xmlns:a="http://schemas.openxmlformats.org/drawingml/2006/main">
          <a:pPr algn="l" rtl="1">
            <a:defRPr sz="1000"/>
          </a:pPr>
          <a:endParaRPr lang="ru-RU" sz="1000" b="0" i="0" strike="noStrike">
            <a:solidFill>
              <a:srgbClr val="000000"/>
            </a:solidFill>
            <a:latin typeface="Arial Cyr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CF3835D-2D0D-418C-9C95-692E34DC41B2}" type="datetimeFigureOut">
              <a:rPr lang="ru-RU"/>
              <a:pPr>
                <a:defRPr/>
              </a:pPr>
              <a:t>21.10.2019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2A11BEB-930E-43AC-818B-1E14C879AD7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F76F7AB-875C-406F-96C4-D9BBC94B624B}" type="datetimeFigureOut">
              <a:rPr lang="ru-RU"/>
              <a:pPr>
                <a:defRPr/>
              </a:pPr>
              <a:t>21.10.2019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4" y="9430091"/>
            <a:ext cx="2945659" cy="496411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7854C398-E8A3-41C3-8BA7-0DFA6FD3068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ru-RU" dirty="0" smtClean="0"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ru-RU" altLang="ru-RU" smtClean="0"/>
          </a:p>
        </p:txBody>
      </p:sp>
      <p:sp>
        <p:nvSpPr>
          <p:cNvPr id="47108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86129B-2B62-46FA-93B2-9104DAD1B4CD}" type="slidenum">
              <a:rPr lang="ru-RU" altLang="ru-RU" smtClean="0"/>
              <a:pPr/>
              <a:t>2</a:t>
            </a:fld>
            <a:endParaRPr lang="ru-RU" altLang="ru-RU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BCEF91-830C-4389-A92A-36139061D428}" type="slidenum">
              <a:rPr lang="ru-RU" smtClean="0"/>
              <a:pPr>
                <a:defRPr/>
              </a:pPr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C251B9-D2A5-4BE5-9375-99627249F1E8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BCEF91-830C-4389-A92A-36139061D428}" type="slidenum">
              <a:rPr lang="ru-RU" smtClean="0"/>
              <a:pPr>
                <a:defRPr/>
              </a:pPr>
              <a:t>21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890588" y="2517775"/>
            <a:ext cx="5513387" cy="5651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defTabSz="457200" eaLnBrk="0" hangingPunct="0">
              <a:defRPr/>
            </a:pPr>
            <a:r>
              <a:rPr lang="ru-RU" sz="2200">
                <a:solidFill>
                  <a:srgbClr val="FFFFFF"/>
                </a:solidFill>
                <a:latin typeface="Verdana" pitchFamily="34" charset="0"/>
              </a:rPr>
              <a:t>Образец заголовка</a:t>
            </a:r>
            <a:endParaRPr lang="en-US" sz="2200">
              <a:solidFill>
                <a:srgbClr val="FFFFFF"/>
              </a:solidFill>
              <a:latin typeface="Verdana" pitchFamily="34" charset="0"/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902401" y="4521200"/>
            <a:ext cx="4193157" cy="381396"/>
          </a:xfrm>
        </p:spPr>
        <p:txBody>
          <a:bodyPr anchor="b">
            <a:normAutofit/>
          </a:bodyPr>
          <a:lstStyle>
            <a:lvl1pPr>
              <a:buNone/>
              <a:defRPr sz="1000" baseline="0"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890030" y="2625757"/>
            <a:ext cx="5514509" cy="564404"/>
          </a:xfrm>
        </p:spPr>
        <p:txBody>
          <a:bodyPr/>
          <a:lstStyle>
            <a:lvl1pPr marL="0" marR="0" indent="0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noProof="0" smtClean="0"/>
              <a:t>Образец заголовка</a:t>
            </a:r>
            <a:endParaRPr lang="en-US" noProof="0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898321" y="3437382"/>
            <a:ext cx="5514509" cy="84873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/>
          <p:cNvSpPr/>
          <p:nvPr userDrawn="1"/>
        </p:nvSpPr>
        <p:spPr>
          <a:xfrm>
            <a:off x="0" y="0"/>
            <a:ext cx="9144000" cy="4865688"/>
          </a:xfrm>
          <a:prstGeom prst="rect">
            <a:avLst/>
          </a:prstGeom>
          <a:solidFill>
            <a:srgbClr val="BFC5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Rectangle 22"/>
          <p:cNvSpPr/>
          <p:nvPr userDrawn="1"/>
        </p:nvSpPr>
        <p:spPr>
          <a:xfrm>
            <a:off x="0" y="4875213"/>
            <a:ext cx="9144000" cy="2682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Группа 10"/>
          <p:cNvGrpSpPr>
            <a:grpSpLocks noChangeAspect="1"/>
          </p:cNvGrpSpPr>
          <p:nvPr userDrawn="1"/>
        </p:nvGrpSpPr>
        <p:grpSpPr bwMode="auto">
          <a:xfrm>
            <a:off x="8496300" y="4948238"/>
            <a:ext cx="306388" cy="136525"/>
            <a:chOff x="5385680" y="6487509"/>
            <a:chExt cx="1039813" cy="461962"/>
          </a:xfrm>
        </p:grpSpPr>
        <p:sp>
          <p:nvSpPr>
            <p:cNvPr id="6" name="Freeform 27"/>
            <p:cNvSpPr>
              <a:spLocks/>
            </p:cNvSpPr>
            <p:nvPr userDrawn="1"/>
          </p:nvSpPr>
          <p:spPr bwMode="auto">
            <a:xfrm>
              <a:off x="6048359" y="6487509"/>
              <a:ext cx="377134" cy="343786"/>
            </a:xfrm>
            <a:custGeom>
              <a:avLst/>
              <a:gdLst>
                <a:gd name="T0" fmla="*/ 2147483647 w 1195"/>
                <a:gd name="T1" fmla="*/ 2147483647 h 1091"/>
                <a:gd name="T2" fmla="*/ 2147483647 w 1195"/>
                <a:gd name="T3" fmla="*/ 2147483647 h 1091"/>
                <a:gd name="T4" fmla="*/ 2147483647 w 1195"/>
                <a:gd name="T5" fmla="*/ 2147483647 h 1091"/>
                <a:gd name="T6" fmla="*/ 2147483647 w 1195"/>
                <a:gd name="T7" fmla="*/ 2147483647 h 1091"/>
                <a:gd name="T8" fmla="*/ 2147483647 w 1195"/>
                <a:gd name="T9" fmla="*/ 2147483647 h 1091"/>
                <a:gd name="T10" fmla="*/ 2147483647 w 1195"/>
                <a:gd name="T11" fmla="*/ 2147483647 h 1091"/>
                <a:gd name="T12" fmla="*/ 2147483647 w 1195"/>
                <a:gd name="T13" fmla="*/ 2147483647 h 1091"/>
                <a:gd name="T14" fmla="*/ 2147483647 w 1195"/>
                <a:gd name="T15" fmla="*/ 2147483647 h 1091"/>
                <a:gd name="T16" fmla="*/ 2147483647 w 1195"/>
                <a:gd name="T17" fmla="*/ 2147483647 h 1091"/>
                <a:gd name="T18" fmla="*/ 2147483647 w 1195"/>
                <a:gd name="T19" fmla="*/ 2147483647 h 1091"/>
                <a:gd name="T20" fmla="*/ 2147483647 w 1195"/>
                <a:gd name="T21" fmla="*/ 2147483647 h 1091"/>
                <a:gd name="T22" fmla="*/ 2147483647 w 1195"/>
                <a:gd name="T23" fmla="*/ 2147483647 h 1091"/>
                <a:gd name="T24" fmla="*/ 2147483647 w 1195"/>
                <a:gd name="T25" fmla="*/ 2147483647 h 1091"/>
                <a:gd name="T26" fmla="*/ 2147483647 w 1195"/>
                <a:gd name="T27" fmla="*/ 2147483647 h 1091"/>
                <a:gd name="T28" fmla="*/ 2147483647 w 1195"/>
                <a:gd name="T29" fmla="*/ 2147483647 h 1091"/>
                <a:gd name="T30" fmla="*/ 2147483647 w 1195"/>
                <a:gd name="T31" fmla="*/ 2147483647 h 1091"/>
                <a:gd name="T32" fmla="*/ 2147483647 w 1195"/>
                <a:gd name="T33" fmla="*/ 2147483647 h 1091"/>
                <a:gd name="T34" fmla="*/ 2147483647 w 1195"/>
                <a:gd name="T35" fmla="*/ 2147483647 h 1091"/>
                <a:gd name="T36" fmla="*/ 2147483647 w 1195"/>
                <a:gd name="T37" fmla="*/ 2147483647 h 1091"/>
                <a:gd name="T38" fmla="*/ 2147483647 w 1195"/>
                <a:gd name="T39" fmla="*/ 2147483647 h 1091"/>
                <a:gd name="T40" fmla="*/ 2147483647 w 1195"/>
                <a:gd name="T41" fmla="*/ 2147483647 h 1091"/>
                <a:gd name="T42" fmla="*/ 2147483647 w 1195"/>
                <a:gd name="T43" fmla="*/ 2147483647 h 1091"/>
                <a:gd name="T44" fmla="*/ 2147483647 w 1195"/>
                <a:gd name="T45" fmla="*/ 2147483647 h 1091"/>
                <a:gd name="T46" fmla="*/ 2147483647 w 1195"/>
                <a:gd name="T47" fmla="*/ 2147483647 h 1091"/>
                <a:gd name="T48" fmla="*/ 2147483647 w 1195"/>
                <a:gd name="T49" fmla="*/ 2147483647 h 1091"/>
                <a:gd name="T50" fmla="*/ 2147483647 w 1195"/>
                <a:gd name="T51" fmla="*/ 2147483647 h 1091"/>
                <a:gd name="T52" fmla="*/ 2147483647 w 1195"/>
                <a:gd name="T53" fmla="*/ 2147483647 h 1091"/>
                <a:gd name="T54" fmla="*/ 2147483647 w 1195"/>
                <a:gd name="T55" fmla="*/ 2147483647 h 1091"/>
                <a:gd name="T56" fmla="*/ 2147483647 w 1195"/>
                <a:gd name="T57" fmla="*/ 2147483647 h 1091"/>
                <a:gd name="T58" fmla="*/ 2147483647 w 1195"/>
                <a:gd name="T59" fmla="*/ 2147483647 h 1091"/>
                <a:gd name="T60" fmla="*/ 2147483647 w 1195"/>
                <a:gd name="T61" fmla="*/ 2147483647 h 1091"/>
                <a:gd name="T62" fmla="*/ 2147483647 w 1195"/>
                <a:gd name="T63" fmla="*/ 2147483647 h 1091"/>
                <a:gd name="T64" fmla="*/ 2147483647 w 1195"/>
                <a:gd name="T65" fmla="*/ 2147483647 h 1091"/>
                <a:gd name="T66" fmla="*/ 2147483647 w 1195"/>
                <a:gd name="T67" fmla="*/ 2147483647 h 1091"/>
                <a:gd name="T68" fmla="*/ 2147483647 w 1195"/>
                <a:gd name="T69" fmla="*/ 2147483647 h 1091"/>
                <a:gd name="T70" fmla="*/ 2147483647 w 1195"/>
                <a:gd name="T71" fmla="*/ 2147483647 h 1091"/>
                <a:gd name="T72" fmla="*/ 2147483647 w 1195"/>
                <a:gd name="T73" fmla="*/ 2147483647 h 1091"/>
                <a:gd name="T74" fmla="*/ 2147483647 w 1195"/>
                <a:gd name="T75" fmla="*/ 2147483647 h 1091"/>
                <a:gd name="T76" fmla="*/ 2147483647 w 1195"/>
                <a:gd name="T77" fmla="*/ 2147483647 h 1091"/>
                <a:gd name="T78" fmla="*/ 2147483647 w 1195"/>
                <a:gd name="T79" fmla="*/ 2147483647 h 1091"/>
                <a:gd name="T80" fmla="*/ 2147483647 w 1195"/>
                <a:gd name="T81" fmla="*/ 2147483647 h 1091"/>
                <a:gd name="T82" fmla="*/ 2147483647 w 1195"/>
                <a:gd name="T83" fmla="*/ 2147483647 h 1091"/>
                <a:gd name="T84" fmla="*/ 2147483647 w 1195"/>
                <a:gd name="T85" fmla="*/ 2147483647 h 1091"/>
                <a:gd name="T86" fmla="*/ 2147483647 w 1195"/>
                <a:gd name="T87" fmla="*/ 2147483647 h 1091"/>
                <a:gd name="T88" fmla="*/ 2147483647 w 1195"/>
                <a:gd name="T89" fmla="*/ 2147483647 h 1091"/>
                <a:gd name="T90" fmla="*/ 2147483647 w 1195"/>
                <a:gd name="T91" fmla="*/ 0 h 1091"/>
                <a:gd name="T92" fmla="*/ 2147483647 w 1195"/>
                <a:gd name="T93" fmla="*/ 2147483647 h 1091"/>
                <a:gd name="T94" fmla="*/ 2147483647 w 1195"/>
                <a:gd name="T95" fmla="*/ 2147483647 h 1091"/>
                <a:gd name="T96" fmla="*/ 2147483647 w 1195"/>
                <a:gd name="T97" fmla="*/ 2147483647 h 1091"/>
                <a:gd name="T98" fmla="*/ 2147483647 w 1195"/>
                <a:gd name="T99" fmla="*/ 2147483647 h 10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95" h="1091">
                  <a:moveTo>
                    <a:pt x="239" y="127"/>
                  </a:moveTo>
                  <a:lnTo>
                    <a:pt x="239" y="181"/>
                  </a:lnTo>
                  <a:lnTo>
                    <a:pt x="693" y="181"/>
                  </a:lnTo>
                  <a:lnTo>
                    <a:pt x="719" y="181"/>
                  </a:lnTo>
                  <a:lnTo>
                    <a:pt x="747" y="185"/>
                  </a:lnTo>
                  <a:lnTo>
                    <a:pt x="762" y="188"/>
                  </a:lnTo>
                  <a:lnTo>
                    <a:pt x="775" y="194"/>
                  </a:lnTo>
                  <a:lnTo>
                    <a:pt x="789" y="202"/>
                  </a:lnTo>
                  <a:lnTo>
                    <a:pt x="801" y="212"/>
                  </a:lnTo>
                  <a:lnTo>
                    <a:pt x="809" y="224"/>
                  </a:lnTo>
                  <a:lnTo>
                    <a:pt x="817" y="236"/>
                  </a:lnTo>
                  <a:lnTo>
                    <a:pt x="823" y="251"/>
                  </a:lnTo>
                  <a:lnTo>
                    <a:pt x="827" y="264"/>
                  </a:lnTo>
                  <a:lnTo>
                    <a:pt x="830" y="293"/>
                  </a:lnTo>
                  <a:lnTo>
                    <a:pt x="830" y="318"/>
                  </a:lnTo>
                  <a:lnTo>
                    <a:pt x="830" y="773"/>
                  </a:lnTo>
                  <a:lnTo>
                    <a:pt x="830" y="798"/>
                  </a:lnTo>
                  <a:lnTo>
                    <a:pt x="827" y="825"/>
                  </a:lnTo>
                  <a:lnTo>
                    <a:pt x="823" y="840"/>
                  </a:lnTo>
                  <a:lnTo>
                    <a:pt x="817" y="853"/>
                  </a:lnTo>
                  <a:lnTo>
                    <a:pt x="809" y="867"/>
                  </a:lnTo>
                  <a:lnTo>
                    <a:pt x="801" y="878"/>
                  </a:lnTo>
                  <a:lnTo>
                    <a:pt x="789" y="889"/>
                  </a:lnTo>
                  <a:lnTo>
                    <a:pt x="775" y="896"/>
                  </a:lnTo>
                  <a:lnTo>
                    <a:pt x="762" y="902"/>
                  </a:lnTo>
                  <a:lnTo>
                    <a:pt x="747" y="905"/>
                  </a:lnTo>
                  <a:lnTo>
                    <a:pt x="719" y="908"/>
                  </a:lnTo>
                  <a:lnTo>
                    <a:pt x="693" y="910"/>
                  </a:lnTo>
                  <a:lnTo>
                    <a:pt x="475" y="910"/>
                  </a:lnTo>
                  <a:lnTo>
                    <a:pt x="460" y="908"/>
                  </a:lnTo>
                  <a:lnTo>
                    <a:pt x="443" y="908"/>
                  </a:lnTo>
                  <a:lnTo>
                    <a:pt x="428" y="907"/>
                  </a:lnTo>
                  <a:lnTo>
                    <a:pt x="413" y="904"/>
                  </a:lnTo>
                  <a:lnTo>
                    <a:pt x="400" y="899"/>
                  </a:lnTo>
                  <a:lnTo>
                    <a:pt x="387" y="892"/>
                  </a:lnTo>
                  <a:lnTo>
                    <a:pt x="381" y="886"/>
                  </a:lnTo>
                  <a:lnTo>
                    <a:pt x="376" y="881"/>
                  </a:lnTo>
                  <a:lnTo>
                    <a:pt x="372" y="874"/>
                  </a:lnTo>
                  <a:lnTo>
                    <a:pt x="367" y="867"/>
                  </a:lnTo>
                  <a:lnTo>
                    <a:pt x="364" y="859"/>
                  </a:lnTo>
                  <a:lnTo>
                    <a:pt x="363" y="852"/>
                  </a:lnTo>
                  <a:lnTo>
                    <a:pt x="361" y="844"/>
                  </a:lnTo>
                  <a:lnTo>
                    <a:pt x="361" y="837"/>
                  </a:lnTo>
                  <a:lnTo>
                    <a:pt x="363" y="822"/>
                  </a:lnTo>
                  <a:lnTo>
                    <a:pt x="367" y="809"/>
                  </a:lnTo>
                  <a:lnTo>
                    <a:pt x="373" y="795"/>
                  </a:lnTo>
                  <a:lnTo>
                    <a:pt x="381" y="782"/>
                  </a:lnTo>
                  <a:lnTo>
                    <a:pt x="390" y="768"/>
                  </a:lnTo>
                  <a:lnTo>
                    <a:pt x="399" y="758"/>
                  </a:lnTo>
                  <a:lnTo>
                    <a:pt x="693" y="364"/>
                  </a:lnTo>
                  <a:lnTo>
                    <a:pt x="239" y="364"/>
                  </a:lnTo>
                  <a:lnTo>
                    <a:pt x="56" y="606"/>
                  </a:lnTo>
                  <a:lnTo>
                    <a:pt x="35" y="636"/>
                  </a:lnTo>
                  <a:lnTo>
                    <a:pt x="16" y="664"/>
                  </a:lnTo>
                  <a:lnTo>
                    <a:pt x="10" y="679"/>
                  </a:lnTo>
                  <a:lnTo>
                    <a:pt x="4" y="694"/>
                  </a:lnTo>
                  <a:lnTo>
                    <a:pt x="1" y="710"/>
                  </a:lnTo>
                  <a:lnTo>
                    <a:pt x="0" y="727"/>
                  </a:lnTo>
                  <a:lnTo>
                    <a:pt x="1" y="743"/>
                  </a:lnTo>
                  <a:lnTo>
                    <a:pt x="4" y="759"/>
                  </a:lnTo>
                  <a:lnTo>
                    <a:pt x="9" y="774"/>
                  </a:lnTo>
                  <a:lnTo>
                    <a:pt x="16" y="789"/>
                  </a:lnTo>
                  <a:lnTo>
                    <a:pt x="34" y="817"/>
                  </a:lnTo>
                  <a:lnTo>
                    <a:pt x="56" y="849"/>
                  </a:lnTo>
                  <a:lnTo>
                    <a:pt x="102" y="910"/>
                  </a:lnTo>
                  <a:lnTo>
                    <a:pt x="137" y="954"/>
                  </a:lnTo>
                  <a:lnTo>
                    <a:pt x="172" y="996"/>
                  </a:lnTo>
                  <a:lnTo>
                    <a:pt x="192" y="1015"/>
                  </a:lnTo>
                  <a:lnTo>
                    <a:pt x="211" y="1033"/>
                  </a:lnTo>
                  <a:lnTo>
                    <a:pt x="232" y="1048"/>
                  </a:lnTo>
                  <a:lnTo>
                    <a:pt x="254" y="1061"/>
                  </a:lnTo>
                  <a:lnTo>
                    <a:pt x="277" y="1070"/>
                  </a:lnTo>
                  <a:lnTo>
                    <a:pt x="302" y="1078"/>
                  </a:lnTo>
                  <a:lnTo>
                    <a:pt x="327" y="1084"/>
                  </a:lnTo>
                  <a:lnTo>
                    <a:pt x="355" y="1087"/>
                  </a:lnTo>
                  <a:lnTo>
                    <a:pt x="385" y="1090"/>
                  </a:lnTo>
                  <a:lnTo>
                    <a:pt x="416" y="1091"/>
                  </a:lnTo>
                  <a:lnTo>
                    <a:pt x="449" y="1091"/>
                  </a:lnTo>
                  <a:lnTo>
                    <a:pt x="485" y="1091"/>
                  </a:lnTo>
                  <a:lnTo>
                    <a:pt x="683" y="1091"/>
                  </a:lnTo>
                  <a:lnTo>
                    <a:pt x="728" y="1091"/>
                  </a:lnTo>
                  <a:lnTo>
                    <a:pt x="777" y="1090"/>
                  </a:lnTo>
                  <a:lnTo>
                    <a:pt x="802" y="1088"/>
                  </a:lnTo>
                  <a:lnTo>
                    <a:pt x="829" y="1085"/>
                  </a:lnTo>
                  <a:lnTo>
                    <a:pt x="856" y="1081"/>
                  </a:lnTo>
                  <a:lnTo>
                    <a:pt x="882" y="1076"/>
                  </a:lnTo>
                  <a:lnTo>
                    <a:pt x="908" y="1070"/>
                  </a:lnTo>
                  <a:lnTo>
                    <a:pt x="935" y="1063"/>
                  </a:lnTo>
                  <a:lnTo>
                    <a:pt x="961" y="1054"/>
                  </a:lnTo>
                  <a:lnTo>
                    <a:pt x="987" y="1043"/>
                  </a:lnTo>
                  <a:lnTo>
                    <a:pt x="1012" y="1030"/>
                  </a:lnTo>
                  <a:lnTo>
                    <a:pt x="1036" y="1015"/>
                  </a:lnTo>
                  <a:lnTo>
                    <a:pt x="1060" y="997"/>
                  </a:lnTo>
                  <a:lnTo>
                    <a:pt x="1080" y="977"/>
                  </a:lnTo>
                  <a:lnTo>
                    <a:pt x="1101" y="956"/>
                  </a:lnTo>
                  <a:lnTo>
                    <a:pt x="1119" y="932"/>
                  </a:lnTo>
                  <a:lnTo>
                    <a:pt x="1134" y="908"/>
                  </a:lnTo>
                  <a:lnTo>
                    <a:pt x="1147" y="884"/>
                  </a:lnTo>
                  <a:lnTo>
                    <a:pt x="1158" y="861"/>
                  </a:lnTo>
                  <a:lnTo>
                    <a:pt x="1167" y="835"/>
                  </a:lnTo>
                  <a:lnTo>
                    <a:pt x="1174" y="811"/>
                  </a:lnTo>
                  <a:lnTo>
                    <a:pt x="1180" y="786"/>
                  </a:lnTo>
                  <a:lnTo>
                    <a:pt x="1185" y="764"/>
                  </a:lnTo>
                  <a:lnTo>
                    <a:pt x="1189" y="740"/>
                  </a:lnTo>
                  <a:lnTo>
                    <a:pt x="1191" y="719"/>
                  </a:lnTo>
                  <a:lnTo>
                    <a:pt x="1194" y="698"/>
                  </a:lnTo>
                  <a:lnTo>
                    <a:pt x="1195" y="663"/>
                  </a:lnTo>
                  <a:lnTo>
                    <a:pt x="1195" y="636"/>
                  </a:lnTo>
                  <a:lnTo>
                    <a:pt x="1195" y="455"/>
                  </a:lnTo>
                  <a:lnTo>
                    <a:pt x="1195" y="426"/>
                  </a:lnTo>
                  <a:lnTo>
                    <a:pt x="1194" y="391"/>
                  </a:lnTo>
                  <a:lnTo>
                    <a:pt x="1191" y="371"/>
                  </a:lnTo>
                  <a:lnTo>
                    <a:pt x="1189" y="349"/>
                  </a:lnTo>
                  <a:lnTo>
                    <a:pt x="1185" y="327"/>
                  </a:lnTo>
                  <a:lnTo>
                    <a:pt x="1180" y="303"/>
                  </a:lnTo>
                  <a:lnTo>
                    <a:pt x="1174" y="279"/>
                  </a:lnTo>
                  <a:lnTo>
                    <a:pt x="1167" y="255"/>
                  </a:lnTo>
                  <a:lnTo>
                    <a:pt x="1158" y="230"/>
                  </a:lnTo>
                  <a:lnTo>
                    <a:pt x="1147" y="206"/>
                  </a:lnTo>
                  <a:lnTo>
                    <a:pt x="1134" y="181"/>
                  </a:lnTo>
                  <a:lnTo>
                    <a:pt x="1119" y="157"/>
                  </a:lnTo>
                  <a:lnTo>
                    <a:pt x="1101" y="135"/>
                  </a:lnTo>
                  <a:lnTo>
                    <a:pt x="1080" y="113"/>
                  </a:lnTo>
                  <a:lnTo>
                    <a:pt x="1060" y="93"/>
                  </a:lnTo>
                  <a:lnTo>
                    <a:pt x="1036" y="75"/>
                  </a:lnTo>
                  <a:lnTo>
                    <a:pt x="1012" y="61"/>
                  </a:lnTo>
                  <a:lnTo>
                    <a:pt x="987" y="47"/>
                  </a:lnTo>
                  <a:lnTo>
                    <a:pt x="961" y="37"/>
                  </a:lnTo>
                  <a:lnTo>
                    <a:pt x="935" y="26"/>
                  </a:lnTo>
                  <a:lnTo>
                    <a:pt x="908" y="19"/>
                  </a:lnTo>
                  <a:lnTo>
                    <a:pt x="882" y="13"/>
                  </a:lnTo>
                  <a:lnTo>
                    <a:pt x="856" y="8"/>
                  </a:lnTo>
                  <a:lnTo>
                    <a:pt x="829" y="5"/>
                  </a:lnTo>
                  <a:lnTo>
                    <a:pt x="802" y="3"/>
                  </a:lnTo>
                  <a:lnTo>
                    <a:pt x="777" y="1"/>
                  </a:lnTo>
                  <a:lnTo>
                    <a:pt x="728" y="0"/>
                  </a:lnTo>
                  <a:lnTo>
                    <a:pt x="683" y="0"/>
                  </a:lnTo>
                  <a:lnTo>
                    <a:pt x="367" y="0"/>
                  </a:lnTo>
                  <a:lnTo>
                    <a:pt x="344" y="0"/>
                  </a:lnTo>
                  <a:lnTo>
                    <a:pt x="318" y="3"/>
                  </a:lnTo>
                  <a:lnTo>
                    <a:pt x="305" y="7"/>
                  </a:lnTo>
                  <a:lnTo>
                    <a:pt x="293" y="11"/>
                  </a:lnTo>
                  <a:lnTo>
                    <a:pt x="281" y="19"/>
                  </a:lnTo>
                  <a:lnTo>
                    <a:pt x="269" y="29"/>
                  </a:lnTo>
                  <a:lnTo>
                    <a:pt x="259" y="41"/>
                  </a:lnTo>
                  <a:lnTo>
                    <a:pt x="251" y="53"/>
                  </a:lnTo>
                  <a:lnTo>
                    <a:pt x="245" y="66"/>
                  </a:lnTo>
                  <a:lnTo>
                    <a:pt x="242" y="78"/>
                  </a:lnTo>
                  <a:lnTo>
                    <a:pt x="239" y="104"/>
                  </a:lnTo>
                  <a:lnTo>
                    <a:pt x="239" y="127"/>
                  </a:lnTo>
                  <a:close/>
                </a:path>
              </a:pathLst>
            </a:custGeom>
            <a:solidFill>
              <a:srgbClr val="E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7" name="Freeform 28"/>
            <p:cNvSpPr>
              <a:spLocks/>
            </p:cNvSpPr>
            <p:nvPr userDrawn="1"/>
          </p:nvSpPr>
          <p:spPr bwMode="auto">
            <a:xfrm>
              <a:off x="5773589" y="6605685"/>
              <a:ext cx="317871" cy="225609"/>
            </a:xfrm>
            <a:custGeom>
              <a:avLst/>
              <a:gdLst>
                <a:gd name="T0" fmla="*/ 2147483647 w 1002"/>
                <a:gd name="T1" fmla="*/ 0 h 727"/>
                <a:gd name="T2" fmla="*/ 2147483647 w 1002"/>
                <a:gd name="T3" fmla="*/ 0 h 727"/>
                <a:gd name="T4" fmla="*/ 2147483647 w 1002"/>
                <a:gd name="T5" fmla="*/ 2147483647 h 727"/>
                <a:gd name="T6" fmla="*/ 0 w 1002"/>
                <a:gd name="T7" fmla="*/ 2147483647 h 727"/>
                <a:gd name="T8" fmla="*/ 2147483647 w 1002"/>
                <a:gd name="T9" fmla="*/ 0 h 7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2" h="727">
                  <a:moveTo>
                    <a:pt x="546" y="0"/>
                  </a:moveTo>
                  <a:lnTo>
                    <a:pt x="1002" y="0"/>
                  </a:lnTo>
                  <a:lnTo>
                    <a:pt x="456" y="727"/>
                  </a:lnTo>
                  <a:lnTo>
                    <a:pt x="0" y="727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E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8" name="Freeform 29"/>
            <p:cNvSpPr>
              <a:spLocks/>
            </p:cNvSpPr>
            <p:nvPr userDrawn="1"/>
          </p:nvSpPr>
          <p:spPr bwMode="auto">
            <a:xfrm>
              <a:off x="5385680" y="6605685"/>
              <a:ext cx="436399" cy="343786"/>
            </a:xfrm>
            <a:custGeom>
              <a:avLst/>
              <a:gdLst>
                <a:gd name="T0" fmla="*/ 0 w 1377"/>
                <a:gd name="T1" fmla="*/ 2147483647 h 1091"/>
                <a:gd name="T2" fmla="*/ 2147483647 w 1377"/>
                <a:gd name="T3" fmla="*/ 2147483647 h 1091"/>
                <a:gd name="T4" fmla="*/ 2147483647 w 1377"/>
                <a:gd name="T5" fmla="*/ 2147483647 h 1091"/>
                <a:gd name="T6" fmla="*/ 2147483647 w 1377"/>
                <a:gd name="T7" fmla="*/ 2147483647 h 1091"/>
                <a:gd name="T8" fmla="*/ 2147483647 w 1377"/>
                <a:gd name="T9" fmla="*/ 2147483647 h 1091"/>
                <a:gd name="T10" fmla="*/ 2147483647 w 1377"/>
                <a:gd name="T11" fmla="*/ 0 h 1091"/>
                <a:gd name="T12" fmla="*/ 2147483647 w 1377"/>
                <a:gd name="T13" fmla="*/ 0 h 1091"/>
                <a:gd name="T14" fmla="*/ 2147483647 w 1377"/>
                <a:gd name="T15" fmla="*/ 0 h 1091"/>
                <a:gd name="T16" fmla="*/ 2147483647 w 1377"/>
                <a:gd name="T17" fmla="*/ 2147483647 h 1091"/>
                <a:gd name="T18" fmla="*/ 2147483647 w 1377"/>
                <a:gd name="T19" fmla="*/ 2147483647 h 1091"/>
                <a:gd name="T20" fmla="*/ 2147483647 w 1377"/>
                <a:gd name="T21" fmla="*/ 2147483647 h 1091"/>
                <a:gd name="T22" fmla="*/ 2147483647 w 1377"/>
                <a:gd name="T23" fmla="*/ 2147483647 h 1091"/>
                <a:gd name="T24" fmla="*/ 2147483647 w 1377"/>
                <a:gd name="T25" fmla="*/ 2147483647 h 1091"/>
                <a:gd name="T26" fmla="*/ 2147483647 w 1377"/>
                <a:gd name="T27" fmla="*/ 2147483647 h 1091"/>
                <a:gd name="T28" fmla="*/ 2147483647 w 1377"/>
                <a:gd name="T29" fmla="*/ 2147483647 h 1091"/>
                <a:gd name="T30" fmla="*/ 2147483647 w 1377"/>
                <a:gd name="T31" fmla="*/ 2147483647 h 1091"/>
                <a:gd name="T32" fmla="*/ 2147483647 w 1377"/>
                <a:gd name="T33" fmla="*/ 2147483647 h 1091"/>
                <a:gd name="T34" fmla="*/ 2147483647 w 1377"/>
                <a:gd name="T35" fmla="*/ 2147483647 h 1091"/>
                <a:gd name="T36" fmla="*/ 2147483647 w 1377"/>
                <a:gd name="T37" fmla="*/ 2147483647 h 1091"/>
                <a:gd name="T38" fmla="*/ 2147483647 w 1377"/>
                <a:gd name="T39" fmla="*/ 2147483647 h 1091"/>
                <a:gd name="T40" fmla="*/ 2147483647 w 1377"/>
                <a:gd name="T41" fmla="*/ 2147483647 h 1091"/>
                <a:gd name="T42" fmla="*/ 2147483647 w 1377"/>
                <a:gd name="T43" fmla="*/ 2147483647 h 1091"/>
                <a:gd name="T44" fmla="*/ 2147483647 w 1377"/>
                <a:gd name="T45" fmla="*/ 2147483647 h 1091"/>
                <a:gd name="T46" fmla="*/ 2147483647 w 1377"/>
                <a:gd name="T47" fmla="*/ 2147483647 h 1091"/>
                <a:gd name="T48" fmla="*/ 2147483647 w 1377"/>
                <a:gd name="T49" fmla="*/ 2147483647 h 1091"/>
                <a:gd name="T50" fmla="*/ 2147483647 w 1377"/>
                <a:gd name="T51" fmla="*/ 2147483647 h 1091"/>
                <a:gd name="T52" fmla="*/ 2147483647 w 1377"/>
                <a:gd name="T53" fmla="*/ 2147483647 h 1091"/>
                <a:gd name="T54" fmla="*/ 2147483647 w 1377"/>
                <a:gd name="T55" fmla="*/ 2147483647 h 1091"/>
                <a:gd name="T56" fmla="*/ 2147483647 w 1377"/>
                <a:gd name="T57" fmla="*/ 2147483647 h 1091"/>
                <a:gd name="T58" fmla="*/ 2147483647 w 1377"/>
                <a:gd name="T59" fmla="*/ 2147483647 h 1091"/>
                <a:gd name="T60" fmla="*/ 2147483647 w 1377"/>
                <a:gd name="T61" fmla="*/ 2147483647 h 1091"/>
                <a:gd name="T62" fmla="*/ 2147483647 w 1377"/>
                <a:gd name="T63" fmla="*/ 2147483647 h 1091"/>
                <a:gd name="T64" fmla="*/ 2147483647 w 1377"/>
                <a:gd name="T65" fmla="*/ 2147483647 h 1091"/>
                <a:gd name="T66" fmla="*/ 2147483647 w 1377"/>
                <a:gd name="T67" fmla="*/ 2147483647 h 1091"/>
                <a:gd name="T68" fmla="*/ 0 w 1377"/>
                <a:gd name="T69" fmla="*/ 2147483647 h 10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377" h="1091">
                  <a:moveTo>
                    <a:pt x="0" y="128"/>
                  </a:moveTo>
                  <a:lnTo>
                    <a:pt x="0" y="104"/>
                  </a:lnTo>
                  <a:lnTo>
                    <a:pt x="3" y="79"/>
                  </a:lnTo>
                  <a:lnTo>
                    <a:pt x="7" y="65"/>
                  </a:lnTo>
                  <a:lnTo>
                    <a:pt x="12" y="53"/>
                  </a:lnTo>
                  <a:lnTo>
                    <a:pt x="19" y="42"/>
                  </a:lnTo>
                  <a:lnTo>
                    <a:pt x="30" y="30"/>
                  </a:lnTo>
                  <a:lnTo>
                    <a:pt x="42" y="19"/>
                  </a:lnTo>
                  <a:lnTo>
                    <a:pt x="53" y="12"/>
                  </a:lnTo>
                  <a:lnTo>
                    <a:pt x="67" y="6"/>
                  </a:lnTo>
                  <a:lnTo>
                    <a:pt x="79" y="3"/>
                  </a:lnTo>
                  <a:lnTo>
                    <a:pt x="104" y="0"/>
                  </a:lnTo>
                  <a:lnTo>
                    <a:pt x="128" y="0"/>
                  </a:lnTo>
                  <a:lnTo>
                    <a:pt x="892" y="0"/>
                  </a:lnTo>
                  <a:lnTo>
                    <a:pt x="927" y="0"/>
                  </a:lnTo>
                  <a:lnTo>
                    <a:pt x="960" y="0"/>
                  </a:lnTo>
                  <a:lnTo>
                    <a:pt x="991" y="1"/>
                  </a:lnTo>
                  <a:lnTo>
                    <a:pt x="1021" y="3"/>
                  </a:lnTo>
                  <a:lnTo>
                    <a:pt x="1048" y="6"/>
                  </a:lnTo>
                  <a:lnTo>
                    <a:pt x="1075" y="12"/>
                  </a:lnTo>
                  <a:lnTo>
                    <a:pt x="1099" y="19"/>
                  </a:lnTo>
                  <a:lnTo>
                    <a:pt x="1122" y="30"/>
                  </a:lnTo>
                  <a:lnTo>
                    <a:pt x="1145" y="42"/>
                  </a:lnTo>
                  <a:lnTo>
                    <a:pt x="1166" y="58"/>
                  </a:lnTo>
                  <a:lnTo>
                    <a:pt x="1185" y="74"/>
                  </a:lnTo>
                  <a:lnTo>
                    <a:pt x="1204" y="94"/>
                  </a:lnTo>
                  <a:lnTo>
                    <a:pt x="1240" y="137"/>
                  </a:lnTo>
                  <a:lnTo>
                    <a:pt x="1274" y="181"/>
                  </a:lnTo>
                  <a:lnTo>
                    <a:pt x="1320" y="242"/>
                  </a:lnTo>
                  <a:lnTo>
                    <a:pt x="1343" y="272"/>
                  </a:lnTo>
                  <a:lnTo>
                    <a:pt x="1361" y="302"/>
                  </a:lnTo>
                  <a:lnTo>
                    <a:pt x="1367" y="317"/>
                  </a:lnTo>
                  <a:lnTo>
                    <a:pt x="1372" y="331"/>
                  </a:lnTo>
                  <a:lnTo>
                    <a:pt x="1375" y="346"/>
                  </a:lnTo>
                  <a:lnTo>
                    <a:pt x="1377" y="363"/>
                  </a:lnTo>
                  <a:lnTo>
                    <a:pt x="1375" y="379"/>
                  </a:lnTo>
                  <a:lnTo>
                    <a:pt x="1372" y="395"/>
                  </a:lnTo>
                  <a:lnTo>
                    <a:pt x="1367" y="410"/>
                  </a:lnTo>
                  <a:lnTo>
                    <a:pt x="1359" y="425"/>
                  </a:lnTo>
                  <a:lnTo>
                    <a:pt x="1341" y="455"/>
                  </a:lnTo>
                  <a:lnTo>
                    <a:pt x="1320" y="485"/>
                  </a:lnTo>
                  <a:lnTo>
                    <a:pt x="1137" y="727"/>
                  </a:lnTo>
                  <a:lnTo>
                    <a:pt x="682" y="727"/>
                  </a:lnTo>
                  <a:lnTo>
                    <a:pt x="978" y="333"/>
                  </a:lnTo>
                  <a:lnTo>
                    <a:pt x="987" y="321"/>
                  </a:lnTo>
                  <a:lnTo>
                    <a:pt x="996" y="309"/>
                  </a:lnTo>
                  <a:lnTo>
                    <a:pt x="1003" y="296"/>
                  </a:lnTo>
                  <a:lnTo>
                    <a:pt x="1009" y="282"/>
                  </a:lnTo>
                  <a:lnTo>
                    <a:pt x="1014" y="268"/>
                  </a:lnTo>
                  <a:lnTo>
                    <a:pt x="1015" y="253"/>
                  </a:lnTo>
                  <a:lnTo>
                    <a:pt x="1015" y="245"/>
                  </a:lnTo>
                  <a:lnTo>
                    <a:pt x="1014" y="238"/>
                  </a:lnTo>
                  <a:lnTo>
                    <a:pt x="1012" y="230"/>
                  </a:lnTo>
                  <a:lnTo>
                    <a:pt x="1009" y="223"/>
                  </a:lnTo>
                  <a:lnTo>
                    <a:pt x="1005" y="216"/>
                  </a:lnTo>
                  <a:lnTo>
                    <a:pt x="1000" y="210"/>
                  </a:lnTo>
                  <a:lnTo>
                    <a:pt x="994" y="204"/>
                  </a:lnTo>
                  <a:lnTo>
                    <a:pt x="990" y="199"/>
                  </a:lnTo>
                  <a:lnTo>
                    <a:pt x="976" y="192"/>
                  </a:lnTo>
                  <a:lnTo>
                    <a:pt x="963" y="186"/>
                  </a:lnTo>
                  <a:lnTo>
                    <a:pt x="948" y="183"/>
                  </a:lnTo>
                  <a:lnTo>
                    <a:pt x="932" y="181"/>
                  </a:lnTo>
                  <a:lnTo>
                    <a:pt x="917" y="181"/>
                  </a:lnTo>
                  <a:lnTo>
                    <a:pt x="902" y="181"/>
                  </a:lnTo>
                  <a:lnTo>
                    <a:pt x="546" y="181"/>
                  </a:lnTo>
                  <a:lnTo>
                    <a:pt x="546" y="1091"/>
                  </a:lnTo>
                  <a:lnTo>
                    <a:pt x="181" y="1091"/>
                  </a:lnTo>
                  <a:lnTo>
                    <a:pt x="181" y="181"/>
                  </a:lnTo>
                  <a:lnTo>
                    <a:pt x="0" y="181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E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219573" y="1809637"/>
            <a:ext cx="7772400" cy="1125140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4713"/>
            <a:ext cx="2895600" cy="3571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4713"/>
            <a:ext cx="2133600" cy="35718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911160C-294D-4765-9A27-450B8712E3B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/>
          </p:nvPr>
        </p:nvSpPr>
        <p:spPr>
          <a:xfrm>
            <a:off x="457200" y="205979"/>
            <a:ext cx="8229600" cy="438864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0891D4-AE04-452B-AD08-C000B09EC53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C8C39B41-D8B5-4052-B551-9B5525EAA8B6}" type="datetimeFigureOut">
              <a:rPr lang="en-US" smtClean="0"/>
              <a:pPr/>
              <a:t>10/21/2019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568952" cy="8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44224" y="1354836"/>
            <a:ext cx="8529889" cy="3295634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568952" cy="8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244224" y="1354836"/>
            <a:ext cx="8529889" cy="3295634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395537" y="1437625"/>
            <a:ext cx="8529889" cy="3295634"/>
          </a:xfrm>
        </p:spPr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23528" y="249493"/>
            <a:ext cx="8543382" cy="7674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44224" y="1354836"/>
            <a:ext cx="7094790" cy="3295634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7457655" y="1383619"/>
            <a:ext cx="1316459" cy="32668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229600" cy="8208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44224" y="1354836"/>
            <a:ext cx="7094790" cy="329563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7457655" y="1408859"/>
            <a:ext cx="1316459" cy="324161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accent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95486"/>
            <a:ext cx="8229600" cy="8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44224" y="1354836"/>
            <a:ext cx="8529889" cy="3295634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236700" y="1352278"/>
            <a:ext cx="4206713" cy="327925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577640" y="1352278"/>
            <a:ext cx="4196473" cy="327925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30731" y="258893"/>
            <a:ext cx="8543382" cy="7674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327026" y="1284685"/>
            <a:ext cx="7013575" cy="3348037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7457655" y="1289803"/>
            <a:ext cx="1316459" cy="3342920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rgbClr val="0066A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0731" y="258893"/>
            <a:ext cx="8543382" cy="7674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327026" y="1284685"/>
            <a:ext cx="4125913" cy="283368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dirty="0" smtClean="0"/>
              <a:t>Вставка рисунка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/>
          </p:nvPr>
        </p:nvSpPr>
        <p:spPr>
          <a:xfrm>
            <a:off x="4667250" y="1285875"/>
            <a:ext cx="4125913" cy="283368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30731" y="258893"/>
            <a:ext cx="8543382" cy="76742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"/>
          <p:cNvSpPr/>
          <p:nvPr userDrawn="1"/>
        </p:nvSpPr>
        <p:spPr>
          <a:xfrm>
            <a:off x="-17463" y="-33338"/>
            <a:ext cx="9161463" cy="755651"/>
          </a:xfrm>
          <a:prstGeom prst="rect">
            <a:avLst/>
          </a:prstGeom>
          <a:solidFill>
            <a:srgbClr val="BFC5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47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166688"/>
            <a:ext cx="8229600" cy="82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ru-RU" smtClean="0"/>
          </a:p>
        </p:txBody>
      </p:sp>
      <p:sp>
        <p:nvSpPr>
          <p:cNvPr id="6148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dirty="0" smtClean="0"/>
              <a:t>Нажмите для редактирования</a:t>
            </a:r>
          </a:p>
          <a:p>
            <a:pPr lvl="0"/>
            <a:r>
              <a:rPr lang="ru-RU" dirty="0" smtClean="0"/>
              <a:t>Нажмите для ввода текста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7"/>
          <p:cNvSpPr>
            <a:spLocks noChangeArrowheads="1"/>
          </p:cNvSpPr>
          <p:nvPr userDrawn="1"/>
        </p:nvSpPr>
        <p:spPr bwMode="auto">
          <a:xfrm>
            <a:off x="0" y="4879975"/>
            <a:ext cx="9144000" cy="263525"/>
          </a:xfrm>
          <a:prstGeom prst="rect">
            <a:avLst/>
          </a:prstGeom>
          <a:solidFill>
            <a:srgbClr val="BFC5CE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l">
              <a:defRPr/>
            </a:pPr>
            <a:r>
              <a:rPr lang="ru-RU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 </a:t>
            </a:r>
            <a:fld id="{ABE8FC5A-50BD-4202-AE82-1B555DAFB7DC}" type="slidenum">
              <a:rPr lang="ru-RU" sz="120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pPr algn="l">
                <a:defRPr/>
              </a:pPr>
              <a:t>‹#›</a:t>
            </a:fld>
            <a:r>
              <a:rPr lang="ru-RU" sz="1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1200" baseline="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«Система управления охраной труда в ОАО «РЖД</a:t>
            </a:r>
            <a:r>
              <a:rPr lang="ru-RU" sz="1200" baseline="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»</a:t>
            </a:r>
            <a:endParaRPr lang="en-US" sz="12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6152" name="Группа 10"/>
          <p:cNvGrpSpPr>
            <a:grpSpLocks noChangeAspect="1"/>
          </p:cNvGrpSpPr>
          <p:nvPr userDrawn="1"/>
        </p:nvGrpSpPr>
        <p:grpSpPr bwMode="auto">
          <a:xfrm>
            <a:off x="8496300" y="4948238"/>
            <a:ext cx="306388" cy="136525"/>
            <a:chOff x="5385680" y="6487509"/>
            <a:chExt cx="1039813" cy="461962"/>
          </a:xfrm>
        </p:grpSpPr>
        <p:sp>
          <p:nvSpPr>
            <p:cNvPr id="1072" name="Freeform 27"/>
            <p:cNvSpPr>
              <a:spLocks/>
            </p:cNvSpPr>
            <p:nvPr userDrawn="1"/>
          </p:nvSpPr>
          <p:spPr bwMode="auto">
            <a:xfrm>
              <a:off x="6048359" y="6487509"/>
              <a:ext cx="377134" cy="343786"/>
            </a:xfrm>
            <a:custGeom>
              <a:avLst/>
              <a:gdLst>
                <a:gd name="T0" fmla="*/ 2147483647 w 1195"/>
                <a:gd name="T1" fmla="*/ 2147483647 h 1091"/>
                <a:gd name="T2" fmla="*/ 2147483647 w 1195"/>
                <a:gd name="T3" fmla="*/ 2147483647 h 1091"/>
                <a:gd name="T4" fmla="*/ 2147483647 w 1195"/>
                <a:gd name="T5" fmla="*/ 2147483647 h 1091"/>
                <a:gd name="T6" fmla="*/ 2147483647 w 1195"/>
                <a:gd name="T7" fmla="*/ 2147483647 h 1091"/>
                <a:gd name="T8" fmla="*/ 2147483647 w 1195"/>
                <a:gd name="T9" fmla="*/ 2147483647 h 1091"/>
                <a:gd name="T10" fmla="*/ 2147483647 w 1195"/>
                <a:gd name="T11" fmla="*/ 2147483647 h 1091"/>
                <a:gd name="T12" fmla="*/ 2147483647 w 1195"/>
                <a:gd name="T13" fmla="*/ 2147483647 h 1091"/>
                <a:gd name="T14" fmla="*/ 2147483647 w 1195"/>
                <a:gd name="T15" fmla="*/ 2147483647 h 1091"/>
                <a:gd name="T16" fmla="*/ 2147483647 w 1195"/>
                <a:gd name="T17" fmla="*/ 2147483647 h 1091"/>
                <a:gd name="T18" fmla="*/ 2147483647 w 1195"/>
                <a:gd name="T19" fmla="*/ 2147483647 h 1091"/>
                <a:gd name="T20" fmla="*/ 2147483647 w 1195"/>
                <a:gd name="T21" fmla="*/ 2147483647 h 1091"/>
                <a:gd name="T22" fmla="*/ 2147483647 w 1195"/>
                <a:gd name="T23" fmla="*/ 2147483647 h 1091"/>
                <a:gd name="T24" fmla="*/ 2147483647 w 1195"/>
                <a:gd name="T25" fmla="*/ 2147483647 h 1091"/>
                <a:gd name="T26" fmla="*/ 2147483647 w 1195"/>
                <a:gd name="T27" fmla="*/ 2147483647 h 1091"/>
                <a:gd name="T28" fmla="*/ 2147483647 w 1195"/>
                <a:gd name="T29" fmla="*/ 2147483647 h 1091"/>
                <a:gd name="T30" fmla="*/ 2147483647 w 1195"/>
                <a:gd name="T31" fmla="*/ 2147483647 h 1091"/>
                <a:gd name="T32" fmla="*/ 2147483647 w 1195"/>
                <a:gd name="T33" fmla="*/ 2147483647 h 1091"/>
                <a:gd name="T34" fmla="*/ 2147483647 w 1195"/>
                <a:gd name="T35" fmla="*/ 2147483647 h 1091"/>
                <a:gd name="T36" fmla="*/ 2147483647 w 1195"/>
                <a:gd name="T37" fmla="*/ 2147483647 h 1091"/>
                <a:gd name="T38" fmla="*/ 2147483647 w 1195"/>
                <a:gd name="T39" fmla="*/ 2147483647 h 1091"/>
                <a:gd name="T40" fmla="*/ 2147483647 w 1195"/>
                <a:gd name="T41" fmla="*/ 2147483647 h 1091"/>
                <a:gd name="T42" fmla="*/ 2147483647 w 1195"/>
                <a:gd name="T43" fmla="*/ 2147483647 h 1091"/>
                <a:gd name="T44" fmla="*/ 2147483647 w 1195"/>
                <a:gd name="T45" fmla="*/ 2147483647 h 1091"/>
                <a:gd name="T46" fmla="*/ 2147483647 w 1195"/>
                <a:gd name="T47" fmla="*/ 2147483647 h 1091"/>
                <a:gd name="T48" fmla="*/ 2147483647 w 1195"/>
                <a:gd name="T49" fmla="*/ 2147483647 h 1091"/>
                <a:gd name="T50" fmla="*/ 2147483647 w 1195"/>
                <a:gd name="T51" fmla="*/ 2147483647 h 1091"/>
                <a:gd name="T52" fmla="*/ 2147483647 w 1195"/>
                <a:gd name="T53" fmla="*/ 2147483647 h 1091"/>
                <a:gd name="T54" fmla="*/ 2147483647 w 1195"/>
                <a:gd name="T55" fmla="*/ 2147483647 h 1091"/>
                <a:gd name="T56" fmla="*/ 2147483647 w 1195"/>
                <a:gd name="T57" fmla="*/ 2147483647 h 1091"/>
                <a:gd name="T58" fmla="*/ 2147483647 w 1195"/>
                <a:gd name="T59" fmla="*/ 2147483647 h 1091"/>
                <a:gd name="T60" fmla="*/ 2147483647 w 1195"/>
                <a:gd name="T61" fmla="*/ 2147483647 h 1091"/>
                <a:gd name="T62" fmla="*/ 2147483647 w 1195"/>
                <a:gd name="T63" fmla="*/ 2147483647 h 1091"/>
                <a:gd name="T64" fmla="*/ 2147483647 w 1195"/>
                <a:gd name="T65" fmla="*/ 2147483647 h 1091"/>
                <a:gd name="T66" fmla="*/ 2147483647 w 1195"/>
                <a:gd name="T67" fmla="*/ 2147483647 h 1091"/>
                <a:gd name="T68" fmla="*/ 2147483647 w 1195"/>
                <a:gd name="T69" fmla="*/ 2147483647 h 1091"/>
                <a:gd name="T70" fmla="*/ 2147483647 w 1195"/>
                <a:gd name="T71" fmla="*/ 2147483647 h 1091"/>
                <a:gd name="T72" fmla="*/ 2147483647 w 1195"/>
                <a:gd name="T73" fmla="*/ 2147483647 h 1091"/>
                <a:gd name="T74" fmla="*/ 2147483647 w 1195"/>
                <a:gd name="T75" fmla="*/ 2147483647 h 1091"/>
                <a:gd name="T76" fmla="*/ 2147483647 w 1195"/>
                <a:gd name="T77" fmla="*/ 2147483647 h 1091"/>
                <a:gd name="T78" fmla="*/ 2147483647 w 1195"/>
                <a:gd name="T79" fmla="*/ 2147483647 h 1091"/>
                <a:gd name="T80" fmla="*/ 2147483647 w 1195"/>
                <a:gd name="T81" fmla="*/ 2147483647 h 1091"/>
                <a:gd name="T82" fmla="*/ 2147483647 w 1195"/>
                <a:gd name="T83" fmla="*/ 2147483647 h 1091"/>
                <a:gd name="T84" fmla="*/ 2147483647 w 1195"/>
                <a:gd name="T85" fmla="*/ 2147483647 h 1091"/>
                <a:gd name="T86" fmla="*/ 2147483647 w 1195"/>
                <a:gd name="T87" fmla="*/ 2147483647 h 1091"/>
                <a:gd name="T88" fmla="*/ 2147483647 w 1195"/>
                <a:gd name="T89" fmla="*/ 2147483647 h 1091"/>
                <a:gd name="T90" fmla="*/ 2147483647 w 1195"/>
                <a:gd name="T91" fmla="*/ 0 h 1091"/>
                <a:gd name="T92" fmla="*/ 2147483647 w 1195"/>
                <a:gd name="T93" fmla="*/ 2147483647 h 1091"/>
                <a:gd name="T94" fmla="*/ 2147483647 w 1195"/>
                <a:gd name="T95" fmla="*/ 2147483647 h 1091"/>
                <a:gd name="T96" fmla="*/ 2147483647 w 1195"/>
                <a:gd name="T97" fmla="*/ 2147483647 h 1091"/>
                <a:gd name="T98" fmla="*/ 2147483647 w 1195"/>
                <a:gd name="T99" fmla="*/ 2147483647 h 10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195" h="1091">
                  <a:moveTo>
                    <a:pt x="239" y="127"/>
                  </a:moveTo>
                  <a:lnTo>
                    <a:pt x="239" y="181"/>
                  </a:lnTo>
                  <a:lnTo>
                    <a:pt x="693" y="181"/>
                  </a:lnTo>
                  <a:lnTo>
                    <a:pt x="719" y="181"/>
                  </a:lnTo>
                  <a:lnTo>
                    <a:pt x="747" y="185"/>
                  </a:lnTo>
                  <a:lnTo>
                    <a:pt x="762" y="188"/>
                  </a:lnTo>
                  <a:lnTo>
                    <a:pt x="775" y="194"/>
                  </a:lnTo>
                  <a:lnTo>
                    <a:pt x="789" y="202"/>
                  </a:lnTo>
                  <a:lnTo>
                    <a:pt x="801" y="212"/>
                  </a:lnTo>
                  <a:lnTo>
                    <a:pt x="809" y="224"/>
                  </a:lnTo>
                  <a:lnTo>
                    <a:pt x="817" y="236"/>
                  </a:lnTo>
                  <a:lnTo>
                    <a:pt x="823" y="251"/>
                  </a:lnTo>
                  <a:lnTo>
                    <a:pt x="827" y="264"/>
                  </a:lnTo>
                  <a:lnTo>
                    <a:pt x="830" y="293"/>
                  </a:lnTo>
                  <a:lnTo>
                    <a:pt x="830" y="318"/>
                  </a:lnTo>
                  <a:lnTo>
                    <a:pt x="830" y="773"/>
                  </a:lnTo>
                  <a:lnTo>
                    <a:pt x="830" y="798"/>
                  </a:lnTo>
                  <a:lnTo>
                    <a:pt x="827" y="825"/>
                  </a:lnTo>
                  <a:lnTo>
                    <a:pt x="823" y="840"/>
                  </a:lnTo>
                  <a:lnTo>
                    <a:pt x="817" y="853"/>
                  </a:lnTo>
                  <a:lnTo>
                    <a:pt x="809" y="867"/>
                  </a:lnTo>
                  <a:lnTo>
                    <a:pt x="801" y="878"/>
                  </a:lnTo>
                  <a:lnTo>
                    <a:pt x="789" y="889"/>
                  </a:lnTo>
                  <a:lnTo>
                    <a:pt x="775" y="896"/>
                  </a:lnTo>
                  <a:lnTo>
                    <a:pt x="762" y="902"/>
                  </a:lnTo>
                  <a:lnTo>
                    <a:pt x="747" y="905"/>
                  </a:lnTo>
                  <a:lnTo>
                    <a:pt x="719" y="908"/>
                  </a:lnTo>
                  <a:lnTo>
                    <a:pt x="693" y="910"/>
                  </a:lnTo>
                  <a:lnTo>
                    <a:pt x="475" y="910"/>
                  </a:lnTo>
                  <a:lnTo>
                    <a:pt x="460" y="908"/>
                  </a:lnTo>
                  <a:lnTo>
                    <a:pt x="443" y="908"/>
                  </a:lnTo>
                  <a:lnTo>
                    <a:pt x="428" y="907"/>
                  </a:lnTo>
                  <a:lnTo>
                    <a:pt x="413" y="904"/>
                  </a:lnTo>
                  <a:lnTo>
                    <a:pt x="400" y="899"/>
                  </a:lnTo>
                  <a:lnTo>
                    <a:pt x="387" y="892"/>
                  </a:lnTo>
                  <a:lnTo>
                    <a:pt x="381" y="886"/>
                  </a:lnTo>
                  <a:lnTo>
                    <a:pt x="376" y="881"/>
                  </a:lnTo>
                  <a:lnTo>
                    <a:pt x="372" y="874"/>
                  </a:lnTo>
                  <a:lnTo>
                    <a:pt x="367" y="867"/>
                  </a:lnTo>
                  <a:lnTo>
                    <a:pt x="364" y="859"/>
                  </a:lnTo>
                  <a:lnTo>
                    <a:pt x="363" y="852"/>
                  </a:lnTo>
                  <a:lnTo>
                    <a:pt x="361" y="844"/>
                  </a:lnTo>
                  <a:lnTo>
                    <a:pt x="361" y="837"/>
                  </a:lnTo>
                  <a:lnTo>
                    <a:pt x="363" y="822"/>
                  </a:lnTo>
                  <a:lnTo>
                    <a:pt x="367" y="809"/>
                  </a:lnTo>
                  <a:lnTo>
                    <a:pt x="373" y="795"/>
                  </a:lnTo>
                  <a:lnTo>
                    <a:pt x="381" y="782"/>
                  </a:lnTo>
                  <a:lnTo>
                    <a:pt x="390" y="768"/>
                  </a:lnTo>
                  <a:lnTo>
                    <a:pt x="399" y="758"/>
                  </a:lnTo>
                  <a:lnTo>
                    <a:pt x="693" y="364"/>
                  </a:lnTo>
                  <a:lnTo>
                    <a:pt x="239" y="364"/>
                  </a:lnTo>
                  <a:lnTo>
                    <a:pt x="56" y="606"/>
                  </a:lnTo>
                  <a:lnTo>
                    <a:pt x="35" y="636"/>
                  </a:lnTo>
                  <a:lnTo>
                    <a:pt x="16" y="664"/>
                  </a:lnTo>
                  <a:lnTo>
                    <a:pt x="10" y="679"/>
                  </a:lnTo>
                  <a:lnTo>
                    <a:pt x="4" y="694"/>
                  </a:lnTo>
                  <a:lnTo>
                    <a:pt x="1" y="710"/>
                  </a:lnTo>
                  <a:lnTo>
                    <a:pt x="0" y="727"/>
                  </a:lnTo>
                  <a:lnTo>
                    <a:pt x="1" y="743"/>
                  </a:lnTo>
                  <a:lnTo>
                    <a:pt x="4" y="759"/>
                  </a:lnTo>
                  <a:lnTo>
                    <a:pt x="9" y="774"/>
                  </a:lnTo>
                  <a:lnTo>
                    <a:pt x="16" y="789"/>
                  </a:lnTo>
                  <a:lnTo>
                    <a:pt x="34" y="817"/>
                  </a:lnTo>
                  <a:lnTo>
                    <a:pt x="56" y="849"/>
                  </a:lnTo>
                  <a:lnTo>
                    <a:pt x="102" y="910"/>
                  </a:lnTo>
                  <a:lnTo>
                    <a:pt x="137" y="954"/>
                  </a:lnTo>
                  <a:lnTo>
                    <a:pt x="172" y="996"/>
                  </a:lnTo>
                  <a:lnTo>
                    <a:pt x="192" y="1015"/>
                  </a:lnTo>
                  <a:lnTo>
                    <a:pt x="211" y="1033"/>
                  </a:lnTo>
                  <a:lnTo>
                    <a:pt x="232" y="1048"/>
                  </a:lnTo>
                  <a:lnTo>
                    <a:pt x="254" y="1061"/>
                  </a:lnTo>
                  <a:lnTo>
                    <a:pt x="277" y="1070"/>
                  </a:lnTo>
                  <a:lnTo>
                    <a:pt x="302" y="1078"/>
                  </a:lnTo>
                  <a:lnTo>
                    <a:pt x="327" y="1084"/>
                  </a:lnTo>
                  <a:lnTo>
                    <a:pt x="355" y="1087"/>
                  </a:lnTo>
                  <a:lnTo>
                    <a:pt x="385" y="1090"/>
                  </a:lnTo>
                  <a:lnTo>
                    <a:pt x="416" y="1091"/>
                  </a:lnTo>
                  <a:lnTo>
                    <a:pt x="449" y="1091"/>
                  </a:lnTo>
                  <a:lnTo>
                    <a:pt x="485" y="1091"/>
                  </a:lnTo>
                  <a:lnTo>
                    <a:pt x="683" y="1091"/>
                  </a:lnTo>
                  <a:lnTo>
                    <a:pt x="728" y="1091"/>
                  </a:lnTo>
                  <a:lnTo>
                    <a:pt x="777" y="1090"/>
                  </a:lnTo>
                  <a:lnTo>
                    <a:pt x="802" y="1088"/>
                  </a:lnTo>
                  <a:lnTo>
                    <a:pt x="829" y="1085"/>
                  </a:lnTo>
                  <a:lnTo>
                    <a:pt x="856" y="1081"/>
                  </a:lnTo>
                  <a:lnTo>
                    <a:pt x="882" y="1076"/>
                  </a:lnTo>
                  <a:lnTo>
                    <a:pt x="908" y="1070"/>
                  </a:lnTo>
                  <a:lnTo>
                    <a:pt x="935" y="1063"/>
                  </a:lnTo>
                  <a:lnTo>
                    <a:pt x="961" y="1054"/>
                  </a:lnTo>
                  <a:lnTo>
                    <a:pt x="987" y="1043"/>
                  </a:lnTo>
                  <a:lnTo>
                    <a:pt x="1012" y="1030"/>
                  </a:lnTo>
                  <a:lnTo>
                    <a:pt x="1036" y="1015"/>
                  </a:lnTo>
                  <a:lnTo>
                    <a:pt x="1060" y="997"/>
                  </a:lnTo>
                  <a:lnTo>
                    <a:pt x="1080" y="977"/>
                  </a:lnTo>
                  <a:lnTo>
                    <a:pt x="1101" y="956"/>
                  </a:lnTo>
                  <a:lnTo>
                    <a:pt x="1119" y="932"/>
                  </a:lnTo>
                  <a:lnTo>
                    <a:pt x="1134" y="908"/>
                  </a:lnTo>
                  <a:lnTo>
                    <a:pt x="1147" y="884"/>
                  </a:lnTo>
                  <a:lnTo>
                    <a:pt x="1158" y="861"/>
                  </a:lnTo>
                  <a:lnTo>
                    <a:pt x="1167" y="835"/>
                  </a:lnTo>
                  <a:lnTo>
                    <a:pt x="1174" y="811"/>
                  </a:lnTo>
                  <a:lnTo>
                    <a:pt x="1180" y="786"/>
                  </a:lnTo>
                  <a:lnTo>
                    <a:pt x="1185" y="764"/>
                  </a:lnTo>
                  <a:lnTo>
                    <a:pt x="1189" y="740"/>
                  </a:lnTo>
                  <a:lnTo>
                    <a:pt x="1191" y="719"/>
                  </a:lnTo>
                  <a:lnTo>
                    <a:pt x="1194" y="698"/>
                  </a:lnTo>
                  <a:lnTo>
                    <a:pt x="1195" y="663"/>
                  </a:lnTo>
                  <a:lnTo>
                    <a:pt x="1195" y="636"/>
                  </a:lnTo>
                  <a:lnTo>
                    <a:pt x="1195" y="455"/>
                  </a:lnTo>
                  <a:lnTo>
                    <a:pt x="1195" y="426"/>
                  </a:lnTo>
                  <a:lnTo>
                    <a:pt x="1194" y="391"/>
                  </a:lnTo>
                  <a:lnTo>
                    <a:pt x="1191" y="371"/>
                  </a:lnTo>
                  <a:lnTo>
                    <a:pt x="1189" y="349"/>
                  </a:lnTo>
                  <a:lnTo>
                    <a:pt x="1185" y="327"/>
                  </a:lnTo>
                  <a:lnTo>
                    <a:pt x="1180" y="303"/>
                  </a:lnTo>
                  <a:lnTo>
                    <a:pt x="1174" y="279"/>
                  </a:lnTo>
                  <a:lnTo>
                    <a:pt x="1167" y="255"/>
                  </a:lnTo>
                  <a:lnTo>
                    <a:pt x="1158" y="230"/>
                  </a:lnTo>
                  <a:lnTo>
                    <a:pt x="1147" y="206"/>
                  </a:lnTo>
                  <a:lnTo>
                    <a:pt x="1134" y="181"/>
                  </a:lnTo>
                  <a:lnTo>
                    <a:pt x="1119" y="157"/>
                  </a:lnTo>
                  <a:lnTo>
                    <a:pt x="1101" y="135"/>
                  </a:lnTo>
                  <a:lnTo>
                    <a:pt x="1080" y="113"/>
                  </a:lnTo>
                  <a:lnTo>
                    <a:pt x="1060" y="93"/>
                  </a:lnTo>
                  <a:lnTo>
                    <a:pt x="1036" y="75"/>
                  </a:lnTo>
                  <a:lnTo>
                    <a:pt x="1012" y="61"/>
                  </a:lnTo>
                  <a:lnTo>
                    <a:pt x="987" y="47"/>
                  </a:lnTo>
                  <a:lnTo>
                    <a:pt x="961" y="37"/>
                  </a:lnTo>
                  <a:lnTo>
                    <a:pt x="935" y="26"/>
                  </a:lnTo>
                  <a:lnTo>
                    <a:pt x="908" y="19"/>
                  </a:lnTo>
                  <a:lnTo>
                    <a:pt x="882" y="13"/>
                  </a:lnTo>
                  <a:lnTo>
                    <a:pt x="856" y="8"/>
                  </a:lnTo>
                  <a:lnTo>
                    <a:pt x="829" y="5"/>
                  </a:lnTo>
                  <a:lnTo>
                    <a:pt x="802" y="3"/>
                  </a:lnTo>
                  <a:lnTo>
                    <a:pt x="777" y="1"/>
                  </a:lnTo>
                  <a:lnTo>
                    <a:pt x="728" y="0"/>
                  </a:lnTo>
                  <a:lnTo>
                    <a:pt x="683" y="0"/>
                  </a:lnTo>
                  <a:lnTo>
                    <a:pt x="367" y="0"/>
                  </a:lnTo>
                  <a:lnTo>
                    <a:pt x="344" y="0"/>
                  </a:lnTo>
                  <a:lnTo>
                    <a:pt x="318" y="3"/>
                  </a:lnTo>
                  <a:lnTo>
                    <a:pt x="305" y="7"/>
                  </a:lnTo>
                  <a:lnTo>
                    <a:pt x="293" y="11"/>
                  </a:lnTo>
                  <a:lnTo>
                    <a:pt x="281" y="19"/>
                  </a:lnTo>
                  <a:lnTo>
                    <a:pt x="269" y="29"/>
                  </a:lnTo>
                  <a:lnTo>
                    <a:pt x="259" y="41"/>
                  </a:lnTo>
                  <a:lnTo>
                    <a:pt x="251" y="53"/>
                  </a:lnTo>
                  <a:lnTo>
                    <a:pt x="245" y="66"/>
                  </a:lnTo>
                  <a:lnTo>
                    <a:pt x="242" y="78"/>
                  </a:lnTo>
                  <a:lnTo>
                    <a:pt x="239" y="104"/>
                  </a:lnTo>
                  <a:lnTo>
                    <a:pt x="239" y="127"/>
                  </a:lnTo>
                  <a:close/>
                </a:path>
              </a:pathLst>
            </a:custGeom>
            <a:solidFill>
              <a:srgbClr val="E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73" name="Freeform 28"/>
            <p:cNvSpPr>
              <a:spLocks/>
            </p:cNvSpPr>
            <p:nvPr userDrawn="1"/>
          </p:nvSpPr>
          <p:spPr bwMode="auto">
            <a:xfrm>
              <a:off x="5773589" y="6605685"/>
              <a:ext cx="317871" cy="225609"/>
            </a:xfrm>
            <a:custGeom>
              <a:avLst/>
              <a:gdLst>
                <a:gd name="T0" fmla="*/ 2147483647 w 1002"/>
                <a:gd name="T1" fmla="*/ 0 h 727"/>
                <a:gd name="T2" fmla="*/ 2147483647 w 1002"/>
                <a:gd name="T3" fmla="*/ 0 h 727"/>
                <a:gd name="T4" fmla="*/ 2147483647 w 1002"/>
                <a:gd name="T5" fmla="*/ 2147483647 h 727"/>
                <a:gd name="T6" fmla="*/ 0 w 1002"/>
                <a:gd name="T7" fmla="*/ 2147483647 h 727"/>
                <a:gd name="T8" fmla="*/ 2147483647 w 1002"/>
                <a:gd name="T9" fmla="*/ 0 h 7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2" h="727">
                  <a:moveTo>
                    <a:pt x="546" y="0"/>
                  </a:moveTo>
                  <a:lnTo>
                    <a:pt x="1002" y="0"/>
                  </a:lnTo>
                  <a:lnTo>
                    <a:pt x="456" y="727"/>
                  </a:lnTo>
                  <a:lnTo>
                    <a:pt x="0" y="727"/>
                  </a:lnTo>
                  <a:lnTo>
                    <a:pt x="546" y="0"/>
                  </a:lnTo>
                  <a:close/>
                </a:path>
              </a:pathLst>
            </a:custGeom>
            <a:solidFill>
              <a:srgbClr val="E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1074" name="Freeform 29"/>
            <p:cNvSpPr>
              <a:spLocks/>
            </p:cNvSpPr>
            <p:nvPr userDrawn="1"/>
          </p:nvSpPr>
          <p:spPr bwMode="auto">
            <a:xfrm>
              <a:off x="5385680" y="6605685"/>
              <a:ext cx="436399" cy="343786"/>
            </a:xfrm>
            <a:custGeom>
              <a:avLst/>
              <a:gdLst>
                <a:gd name="T0" fmla="*/ 0 w 1377"/>
                <a:gd name="T1" fmla="*/ 2147483647 h 1091"/>
                <a:gd name="T2" fmla="*/ 2147483647 w 1377"/>
                <a:gd name="T3" fmla="*/ 2147483647 h 1091"/>
                <a:gd name="T4" fmla="*/ 2147483647 w 1377"/>
                <a:gd name="T5" fmla="*/ 2147483647 h 1091"/>
                <a:gd name="T6" fmla="*/ 2147483647 w 1377"/>
                <a:gd name="T7" fmla="*/ 2147483647 h 1091"/>
                <a:gd name="T8" fmla="*/ 2147483647 w 1377"/>
                <a:gd name="T9" fmla="*/ 2147483647 h 1091"/>
                <a:gd name="T10" fmla="*/ 2147483647 w 1377"/>
                <a:gd name="T11" fmla="*/ 0 h 1091"/>
                <a:gd name="T12" fmla="*/ 2147483647 w 1377"/>
                <a:gd name="T13" fmla="*/ 0 h 1091"/>
                <a:gd name="T14" fmla="*/ 2147483647 w 1377"/>
                <a:gd name="T15" fmla="*/ 0 h 1091"/>
                <a:gd name="T16" fmla="*/ 2147483647 w 1377"/>
                <a:gd name="T17" fmla="*/ 2147483647 h 1091"/>
                <a:gd name="T18" fmla="*/ 2147483647 w 1377"/>
                <a:gd name="T19" fmla="*/ 2147483647 h 1091"/>
                <a:gd name="T20" fmla="*/ 2147483647 w 1377"/>
                <a:gd name="T21" fmla="*/ 2147483647 h 1091"/>
                <a:gd name="T22" fmla="*/ 2147483647 w 1377"/>
                <a:gd name="T23" fmla="*/ 2147483647 h 1091"/>
                <a:gd name="T24" fmla="*/ 2147483647 w 1377"/>
                <a:gd name="T25" fmla="*/ 2147483647 h 1091"/>
                <a:gd name="T26" fmla="*/ 2147483647 w 1377"/>
                <a:gd name="T27" fmla="*/ 2147483647 h 1091"/>
                <a:gd name="T28" fmla="*/ 2147483647 w 1377"/>
                <a:gd name="T29" fmla="*/ 2147483647 h 1091"/>
                <a:gd name="T30" fmla="*/ 2147483647 w 1377"/>
                <a:gd name="T31" fmla="*/ 2147483647 h 1091"/>
                <a:gd name="T32" fmla="*/ 2147483647 w 1377"/>
                <a:gd name="T33" fmla="*/ 2147483647 h 1091"/>
                <a:gd name="T34" fmla="*/ 2147483647 w 1377"/>
                <a:gd name="T35" fmla="*/ 2147483647 h 1091"/>
                <a:gd name="T36" fmla="*/ 2147483647 w 1377"/>
                <a:gd name="T37" fmla="*/ 2147483647 h 1091"/>
                <a:gd name="T38" fmla="*/ 2147483647 w 1377"/>
                <a:gd name="T39" fmla="*/ 2147483647 h 1091"/>
                <a:gd name="T40" fmla="*/ 2147483647 w 1377"/>
                <a:gd name="T41" fmla="*/ 2147483647 h 1091"/>
                <a:gd name="T42" fmla="*/ 2147483647 w 1377"/>
                <a:gd name="T43" fmla="*/ 2147483647 h 1091"/>
                <a:gd name="T44" fmla="*/ 2147483647 w 1377"/>
                <a:gd name="T45" fmla="*/ 2147483647 h 1091"/>
                <a:gd name="T46" fmla="*/ 2147483647 w 1377"/>
                <a:gd name="T47" fmla="*/ 2147483647 h 1091"/>
                <a:gd name="T48" fmla="*/ 2147483647 w 1377"/>
                <a:gd name="T49" fmla="*/ 2147483647 h 1091"/>
                <a:gd name="T50" fmla="*/ 2147483647 w 1377"/>
                <a:gd name="T51" fmla="*/ 2147483647 h 1091"/>
                <a:gd name="T52" fmla="*/ 2147483647 w 1377"/>
                <a:gd name="T53" fmla="*/ 2147483647 h 1091"/>
                <a:gd name="T54" fmla="*/ 2147483647 w 1377"/>
                <a:gd name="T55" fmla="*/ 2147483647 h 1091"/>
                <a:gd name="T56" fmla="*/ 2147483647 w 1377"/>
                <a:gd name="T57" fmla="*/ 2147483647 h 1091"/>
                <a:gd name="T58" fmla="*/ 2147483647 w 1377"/>
                <a:gd name="T59" fmla="*/ 2147483647 h 1091"/>
                <a:gd name="T60" fmla="*/ 2147483647 w 1377"/>
                <a:gd name="T61" fmla="*/ 2147483647 h 1091"/>
                <a:gd name="T62" fmla="*/ 2147483647 w 1377"/>
                <a:gd name="T63" fmla="*/ 2147483647 h 1091"/>
                <a:gd name="T64" fmla="*/ 2147483647 w 1377"/>
                <a:gd name="T65" fmla="*/ 2147483647 h 1091"/>
                <a:gd name="T66" fmla="*/ 2147483647 w 1377"/>
                <a:gd name="T67" fmla="*/ 2147483647 h 1091"/>
                <a:gd name="T68" fmla="*/ 0 w 1377"/>
                <a:gd name="T69" fmla="*/ 2147483647 h 109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377" h="1091">
                  <a:moveTo>
                    <a:pt x="0" y="128"/>
                  </a:moveTo>
                  <a:lnTo>
                    <a:pt x="0" y="104"/>
                  </a:lnTo>
                  <a:lnTo>
                    <a:pt x="3" y="79"/>
                  </a:lnTo>
                  <a:lnTo>
                    <a:pt x="7" y="65"/>
                  </a:lnTo>
                  <a:lnTo>
                    <a:pt x="12" y="53"/>
                  </a:lnTo>
                  <a:lnTo>
                    <a:pt x="19" y="42"/>
                  </a:lnTo>
                  <a:lnTo>
                    <a:pt x="30" y="30"/>
                  </a:lnTo>
                  <a:lnTo>
                    <a:pt x="42" y="19"/>
                  </a:lnTo>
                  <a:lnTo>
                    <a:pt x="53" y="12"/>
                  </a:lnTo>
                  <a:lnTo>
                    <a:pt x="67" y="6"/>
                  </a:lnTo>
                  <a:lnTo>
                    <a:pt x="79" y="3"/>
                  </a:lnTo>
                  <a:lnTo>
                    <a:pt x="104" y="0"/>
                  </a:lnTo>
                  <a:lnTo>
                    <a:pt x="128" y="0"/>
                  </a:lnTo>
                  <a:lnTo>
                    <a:pt x="892" y="0"/>
                  </a:lnTo>
                  <a:lnTo>
                    <a:pt x="927" y="0"/>
                  </a:lnTo>
                  <a:lnTo>
                    <a:pt x="960" y="0"/>
                  </a:lnTo>
                  <a:lnTo>
                    <a:pt x="991" y="1"/>
                  </a:lnTo>
                  <a:lnTo>
                    <a:pt x="1021" y="3"/>
                  </a:lnTo>
                  <a:lnTo>
                    <a:pt x="1048" y="6"/>
                  </a:lnTo>
                  <a:lnTo>
                    <a:pt x="1075" y="12"/>
                  </a:lnTo>
                  <a:lnTo>
                    <a:pt x="1099" y="19"/>
                  </a:lnTo>
                  <a:lnTo>
                    <a:pt x="1122" y="30"/>
                  </a:lnTo>
                  <a:lnTo>
                    <a:pt x="1145" y="42"/>
                  </a:lnTo>
                  <a:lnTo>
                    <a:pt x="1166" y="58"/>
                  </a:lnTo>
                  <a:lnTo>
                    <a:pt x="1185" y="74"/>
                  </a:lnTo>
                  <a:lnTo>
                    <a:pt x="1204" y="94"/>
                  </a:lnTo>
                  <a:lnTo>
                    <a:pt x="1240" y="137"/>
                  </a:lnTo>
                  <a:lnTo>
                    <a:pt x="1274" y="181"/>
                  </a:lnTo>
                  <a:lnTo>
                    <a:pt x="1320" y="242"/>
                  </a:lnTo>
                  <a:lnTo>
                    <a:pt x="1343" y="272"/>
                  </a:lnTo>
                  <a:lnTo>
                    <a:pt x="1361" y="302"/>
                  </a:lnTo>
                  <a:lnTo>
                    <a:pt x="1367" y="317"/>
                  </a:lnTo>
                  <a:lnTo>
                    <a:pt x="1372" y="331"/>
                  </a:lnTo>
                  <a:lnTo>
                    <a:pt x="1375" y="346"/>
                  </a:lnTo>
                  <a:lnTo>
                    <a:pt x="1377" y="363"/>
                  </a:lnTo>
                  <a:lnTo>
                    <a:pt x="1375" y="379"/>
                  </a:lnTo>
                  <a:lnTo>
                    <a:pt x="1372" y="395"/>
                  </a:lnTo>
                  <a:lnTo>
                    <a:pt x="1367" y="410"/>
                  </a:lnTo>
                  <a:lnTo>
                    <a:pt x="1359" y="425"/>
                  </a:lnTo>
                  <a:lnTo>
                    <a:pt x="1341" y="455"/>
                  </a:lnTo>
                  <a:lnTo>
                    <a:pt x="1320" y="485"/>
                  </a:lnTo>
                  <a:lnTo>
                    <a:pt x="1137" y="727"/>
                  </a:lnTo>
                  <a:lnTo>
                    <a:pt x="682" y="727"/>
                  </a:lnTo>
                  <a:lnTo>
                    <a:pt x="978" y="333"/>
                  </a:lnTo>
                  <a:lnTo>
                    <a:pt x="987" y="321"/>
                  </a:lnTo>
                  <a:lnTo>
                    <a:pt x="996" y="309"/>
                  </a:lnTo>
                  <a:lnTo>
                    <a:pt x="1003" y="296"/>
                  </a:lnTo>
                  <a:lnTo>
                    <a:pt x="1009" y="282"/>
                  </a:lnTo>
                  <a:lnTo>
                    <a:pt x="1014" y="268"/>
                  </a:lnTo>
                  <a:lnTo>
                    <a:pt x="1015" y="253"/>
                  </a:lnTo>
                  <a:lnTo>
                    <a:pt x="1015" y="245"/>
                  </a:lnTo>
                  <a:lnTo>
                    <a:pt x="1014" y="238"/>
                  </a:lnTo>
                  <a:lnTo>
                    <a:pt x="1012" y="230"/>
                  </a:lnTo>
                  <a:lnTo>
                    <a:pt x="1009" y="223"/>
                  </a:lnTo>
                  <a:lnTo>
                    <a:pt x="1005" y="216"/>
                  </a:lnTo>
                  <a:lnTo>
                    <a:pt x="1000" y="210"/>
                  </a:lnTo>
                  <a:lnTo>
                    <a:pt x="994" y="204"/>
                  </a:lnTo>
                  <a:lnTo>
                    <a:pt x="990" y="199"/>
                  </a:lnTo>
                  <a:lnTo>
                    <a:pt x="976" y="192"/>
                  </a:lnTo>
                  <a:lnTo>
                    <a:pt x="963" y="186"/>
                  </a:lnTo>
                  <a:lnTo>
                    <a:pt x="948" y="183"/>
                  </a:lnTo>
                  <a:lnTo>
                    <a:pt x="932" y="181"/>
                  </a:lnTo>
                  <a:lnTo>
                    <a:pt x="917" y="181"/>
                  </a:lnTo>
                  <a:lnTo>
                    <a:pt x="902" y="181"/>
                  </a:lnTo>
                  <a:lnTo>
                    <a:pt x="546" y="181"/>
                  </a:lnTo>
                  <a:lnTo>
                    <a:pt x="546" y="1091"/>
                  </a:lnTo>
                  <a:lnTo>
                    <a:pt x="181" y="1091"/>
                  </a:lnTo>
                  <a:lnTo>
                    <a:pt x="181" y="181"/>
                  </a:lnTo>
                  <a:lnTo>
                    <a:pt x="0" y="181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E21A1A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</p:grpSp>
      <p:sp>
        <p:nvSpPr>
          <p:cNvPr id="1033" name="Rectangle 6"/>
          <p:cNvSpPr>
            <a:spLocks noChangeArrowheads="1"/>
          </p:cNvSpPr>
          <p:nvPr userDrawn="1"/>
        </p:nvSpPr>
        <p:spPr bwMode="auto">
          <a:xfrm>
            <a:off x="-374650" y="-17463"/>
            <a:ext cx="366712" cy="366713"/>
          </a:xfrm>
          <a:prstGeom prst="rect">
            <a:avLst/>
          </a:prstGeom>
          <a:solidFill>
            <a:srgbClr val="E21A1A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4" name="Rectangle 7"/>
          <p:cNvSpPr>
            <a:spLocks noChangeArrowheads="1"/>
          </p:cNvSpPr>
          <p:nvPr userDrawn="1"/>
        </p:nvSpPr>
        <p:spPr bwMode="auto">
          <a:xfrm>
            <a:off x="-374650" y="349250"/>
            <a:ext cx="366712" cy="366713"/>
          </a:xfrm>
          <a:prstGeom prst="rect">
            <a:avLst/>
          </a:prstGeom>
          <a:solidFill>
            <a:srgbClr val="394A58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5" name="Rectangle 8"/>
          <p:cNvSpPr>
            <a:spLocks noChangeArrowheads="1"/>
          </p:cNvSpPr>
          <p:nvPr userDrawn="1"/>
        </p:nvSpPr>
        <p:spPr bwMode="auto">
          <a:xfrm>
            <a:off x="-374650" y="715963"/>
            <a:ext cx="366712" cy="366712"/>
          </a:xfrm>
          <a:prstGeom prst="rect">
            <a:avLst/>
          </a:prstGeom>
          <a:solidFill>
            <a:srgbClr val="455D7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6" name="Rectangle 9"/>
          <p:cNvSpPr>
            <a:spLocks noChangeArrowheads="1"/>
          </p:cNvSpPr>
          <p:nvPr userDrawn="1"/>
        </p:nvSpPr>
        <p:spPr bwMode="auto">
          <a:xfrm>
            <a:off x="-374650" y="1081088"/>
            <a:ext cx="366712" cy="366712"/>
          </a:xfrm>
          <a:prstGeom prst="rect">
            <a:avLst/>
          </a:prstGeom>
          <a:solidFill>
            <a:srgbClr val="68798B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-374650" y="1447800"/>
            <a:ext cx="366712" cy="366713"/>
          </a:xfrm>
          <a:prstGeom prst="rect">
            <a:avLst/>
          </a:prstGeom>
          <a:solidFill>
            <a:srgbClr val="909CAA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8" name="Rectangle 10"/>
          <p:cNvSpPr>
            <a:spLocks noChangeArrowheads="1"/>
          </p:cNvSpPr>
          <p:nvPr userDrawn="1"/>
        </p:nvSpPr>
        <p:spPr bwMode="auto">
          <a:xfrm>
            <a:off x="-774700" y="-22225"/>
            <a:ext cx="366712" cy="377825"/>
          </a:xfrm>
          <a:prstGeom prst="rect">
            <a:avLst/>
          </a:prstGeom>
          <a:solidFill>
            <a:srgbClr val="CECCA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39" name="Rectangle 12"/>
          <p:cNvSpPr>
            <a:spLocks noChangeArrowheads="1"/>
          </p:cNvSpPr>
          <p:nvPr userDrawn="1"/>
        </p:nvSpPr>
        <p:spPr bwMode="auto">
          <a:xfrm>
            <a:off x="-781050" y="3303588"/>
            <a:ext cx="366712" cy="366712"/>
          </a:xfrm>
          <a:prstGeom prst="rect">
            <a:avLst/>
          </a:prstGeom>
          <a:solidFill>
            <a:srgbClr val="78D64B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18669F"/>
              </a:solidFill>
            </a:endParaRPr>
          </a:p>
        </p:txBody>
      </p:sp>
      <p:sp>
        <p:nvSpPr>
          <p:cNvPr id="1040" name="Rectangle 12"/>
          <p:cNvSpPr>
            <a:spLocks noChangeArrowheads="1"/>
          </p:cNvSpPr>
          <p:nvPr userDrawn="1"/>
        </p:nvSpPr>
        <p:spPr bwMode="auto">
          <a:xfrm>
            <a:off x="-1601788" y="-22225"/>
            <a:ext cx="366713" cy="366713"/>
          </a:xfrm>
          <a:prstGeom prst="rect">
            <a:avLst/>
          </a:prstGeom>
          <a:solidFill>
            <a:srgbClr val="FF69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18669F"/>
              </a:solidFill>
            </a:endParaRPr>
          </a:p>
        </p:txBody>
      </p:sp>
      <p:sp>
        <p:nvSpPr>
          <p:cNvPr id="1041" name="Rectangle 13"/>
          <p:cNvSpPr>
            <a:spLocks noChangeArrowheads="1"/>
          </p:cNvSpPr>
          <p:nvPr userDrawn="1"/>
        </p:nvSpPr>
        <p:spPr bwMode="auto">
          <a:xfrm>
            <a:off x="-374650" y="1828800"/>
            <a:ext cx="366712" cy="366713"/>
          </a:xfrm>
          <a:prstGeom prst="rect">
            <a:avLst/>
          </a:prstGeom>
          <a:solidFill>
            <a:srgbClr val="BFC5CE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42" name="Rectangle 7"/>
          <p:cNvSpPr>
            <a:spLocks noChangeArrowheads="1"/>
          </p:cNvSpPr>
          <p:nvPr userDrawn="1"/>
        </p:nvSpPr>
        <p:spPr bwMode="auto">
          <a:xfrm>
            <a:off x="-374650" y="2211388"/>
            <a:ext cx="366712" cy="366712"/>
          </a:xfrm>
          <a:prstGeom prst="rect">
            <a:avLst/>
          </a:prstGeom>
          <a:solidFill>
            <a:srgbClr val="60606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43" name="Rectangle 7"/>
          <p:cNvSpPr>
            <a:spLocks noChangeArrowheads="1"/>
          </p:cNvSpPr>
          <p:nvPr userDrawn="1"/>
        </p:nvSpPr>
        <p:spPr bwMode="auto">
          <a:xfrm>
            <a:off x="-374650" y="2571750"/>
            <a:ext cx="366712" cy="366713"/>
          </a:xfrm>
          <a:prstGeom prst="rect">
            <a:avLst/>
          </a:prstGeom>
          <a:solidFill>
            <a:srgbClr val="828282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44" name="Rectangle 7"/>
          <p:cNvSpPr>
            <a:spLocks noChangeArrowheads="1"/>
          </p:cNvSpPr>
          <p:nvPr userDrawn="1"/>
        </p:nvSpPr>
        <p:spPr bwMode="auto">
          <a:xfrm>
            <a:off x="-374650" y="2943225"/>
            <a:ext cx="366712" cy="366713"/>
          </a:xfrm>
          <a:prstGeom prst="rect">
            <a:avLst/>
          </a:prstGeom>
          <a:solidFill>
            <a:srgbClr val="A9A9A9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45" name="Rectangle 7"/>
          <p:cNvSpPr>
            <a:spLocks noChangeArrowheads="1"/>
          </p:cNvSpPr>
          <p:nvPr userDrawn="1"/>
        </p:nvSpPr>
        <p:spPr bwMode="auto">
          <a:xfrm>
            <a:off x="-374650" y="3314700"/>
            <a:ext cx="366712" cy="366713"/>
          </a:xfrm>
          <a:prstGeom prst="rect">
            <a:avLst/>
          </a:prstGeom>
          <a:solidFill>
            <a:srgbClr val="D3D3D3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46" name="Rectangle 10"/>
          <p:cNvSpPr>
            <a:spLocks noChangeArrowheads="1"/>
          </p:cNvSpPr>
          <p:nvPr userDrawn="1"/>
        </p:nvSpPr>
        <p:spPr bwMode="auto">
          <a:xfrm>
            <a:off x="-774700" y="355600"/>
            <a:ext cx="366712" cy="366713"/>
          </a:xfrm>
          <a:prstGeom prst="rect">
            <a:avLst/>
          </a:prstGeom>
          <a:solidFill>
            <a:srgbClr val="85865F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47" name="Rectangle 10"/>
          <p:cNvSpPr>
            <a:spLocks noChangeArrowheads="1"/>
          </p:cNvSpPr>
          <p:nvPr userDrawn="1"/>
        </p:nvSpPr>
        <p:spPr bwMode="auto">
          <a:xfrm>
            <a:off x="-774700" y="715963"/>
            <a:ext cx="366712" cy="366712"/>
          </a:xfrm>
          <a:prstGeom prst="rect">
            <a:avLst/>
          </a:prstGeom>
          <a:solidFill>
            <a:srgbClr val="DDDCB4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48" name="Rectangle 10"/>
          <p:cNvSpPr>
            <a:spLocks noChangeArrowheads="1"/>
          </p:cNvSpPr>
          <p:nvPr userDrawn="1"/>
        </p:nvSpPr>
        <p:spPr bwMode="auto">
          <a:xfrm>
            <a:off x="-774700" y="1082675"/>
            <a:ext cx="366712" cy="366713"/>
          </a:xfrm>
          <a:prstGeom prst="rect">
            <a:avLst/>
          </a:prstGeom>
          <a:solidFill>
            <a:srgbClr val="EBEAD4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49" name="Rectangle 10"/>
          <p:cNvSpPr>
            <a:spLocks noChangeArrowheads="1"/>
          </p:cNvSpPr>
          <p:nvPr userDrawn="1"/>
        </p:nvSpPr>
        <p:spPr bwMode="auto">
          <a:xfrm>
            <a:off x="-774700" y="1447800"/>
            <a:ext cx="366712" cy="388938"/>
          </a:xfrm>
          <a:prstGeom prst="rect">
            <a:avLst/>
          </a:prstGeom>
          <a:solidFill>
            <a:srgbClr val="A3A86B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50" name="Rectangle 10"/>
          <p:cNvSpPr>
            <a:spLocks noChangeArrowheads="1"/>
          </p:cNvSpPr>
          <p:nvPr userDrawn="1"/>
        </p:nvSpPr>
        <p:spPr bwMode="auto">
          <a:xfrm>
            <a:off x="-774700" y="1836738"/>
            <a:ext cx="366712" cy="366712"/>
          </a:xfrm>
          <a:prstGeom prst="rect">
            <a:avLst/>
          </a:prstGeom>
          <a:solidFill>
            <a:srgbClr val="626B4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51" name="Rectangle 10"/>
          <p:cNvSpPr>
            <a:spLocks noChangeArrowheads="1"/>
          </p:cNvSpPr>
          <p:nvPr userDrawn="1"/>
        </p:nvSpPr>
        <p:spPr bwMode="auto">
          <a:xfrm>
            <a:off x="-774700" y="2203450"/>
            <a:ext cx="366712" cy="366713"/>
          </a:xfrm>
          <a:prstGeom prst="rect">
            <a:avLst/>
          </a:prstGeom>
          <a:solidFill>
            <a:srgbClr val="828B5C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52" name="Rectangle 10"/>
          <p:cNvSpPr>
            <a:spLocks noChangeArrowheads="1"/>
          </p:cNvSpPr>
          <p:nvPr userDrawn="1"/>
        </p:nvSpPr>
        <p:spPr bwMode="auto">
          <a:xfrm>
            <a:off x="-774700" y="2570163"/>
            <a:ext cx="366712" cy="366712"/>
          </a:xfrm>
          <a:prstGeom prst="rect">
            <a:avLst/>
          </a:prstGeom>
          <a:solidFill>
            <a:srgbClr val="B2B989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53" name="Rectangle 10"/>
          <p:cNvSpPr>
            <a:spLocks noChangeArrowheads="1"/>
          </p:cNvSpPr>
          <p:nvPr userDrawn="1"/>
        </p:nvSpPr>
        <p:spPr bwMode="auto">
          <a:xfrm>
            <a:off x="-774700" y="2936875"/>
            <a:ext cx="366712" cy="366713"/>
          </a:xfrm>
          <a:prstGeom prst="rect">
            <a:avLst/>
          </a:prstGeom>
          <a:solidFill>
            <a:srgbClr val="D3D7B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54" name="Rectangle 10"/>
          <p:cNvSpPr>
            <a:spLocks noChangeArrowheads="1"/>
          </p:cNvSpPr>
          <p:nvPr userDrawn="1"/>
        </p:nvSpPr>
        <p:spPr bwMode="auto">
          <a:xfrm>
            <a:off x="-1189038" y="-22225"/>
            <a:ext cx="366713" cy="377825"/>
          </a:xfrm>
          <a:prstGeom prst="rect">
            <a:avLst/>
          </a:prstGeom>
          <a:solidFill>
            <a:srgbClr val="0066A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55" name="Rectangle 10"/>
          <p:cNvSpPr>
            <a:spLocks noChangeArrowheads="1"/>
          </p:cNvSpPr>
          <p:nvPr userDrawn="1"/>
        </p:nvSpPr>
        <p:spPr bwMode="auto">
          <a:xfrm>
            <a:off x="-1189038" y="355600"/>
            <a:ext cx="366713" cy="366713"/>
          </a:xfrm>
          <a:prstGeom prst="rect">
            <a:avLst/>
          </a:prstGeom>
          <a:solidFill>
            <a:srgbClr val="00335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56" name="Rectangle 10"/>
          <p:cNvSpPr>
            <a:spLocks noChangeArrowheads="1"/>
          </p:cNvSpPr>
          <p:nvPr userDrawn="1"/>
        </p:nvSpPr>
        <p:spPr bwMode="auto">
          <a:xfrm>
            <a:off x="-1189038" y="715963"/>
            <a:ext cx="366713" cy="366712"/>
          </a:xfrm>
          <a:prstGeom prst="rect">
            <a:avLst/>
          </a:prstGeom>
          <a:solidFill>
            <a:srgbClr val="00507C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57" name="Rectangle 10"/>
          <p:cNvSpPr>
            <a:spLocks noChangeArrowheads="1"/>
          </p:cNvSpPr>
          <p:nvPr userDrawn="1"/>
        </p:nvSpPr>
        <p:spPr bwMode="auto">
          <a:xfrm>
            <a:off x="-1189038" y="1082675"/>
            <a:ext cx="366713" cy="366713"/>
          </a:xfrm>
          <a:prstGeom prst="rect">
            <a:avLst/>
          </a:prstGeom>
          <a:solidFill>
            <a:srgbClr val="007FB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58" name="Rectangle 10"/>
          <p:cNvSpPr>
            <a:spLocks noChangeArrowheads="1"/>
          </p:cNvSpPr>
          <p:nvPr userDrawn="1"/>
        </p:nvSpPr>
        <p:spPr bwMode="auto">
          <a:xfrm>
            <a:off x="-1189038" y="1447800"/>
            <a:ext cx="366713" cy="388938"/>
          </a:xfrm>
          <a:prstGeom prst="rect">
            <a:avLst/>
          </a:prstGeom>
          <a:solidFill>
            <a:srgbClr val="8AB0D2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59" name="Rectangle 10"/>
          <p:cNvSpPr>
            <a:spLocks noChangeArrowheads="1"/>
          </p:cNvSpPr>
          <p:nvPr userDrawn="1"/>
        </p:nvSpPr>
        <p:spPr bwMode="auto">
          <a:xfrm>
            <a:off x="-1189038" y="1825625"/>
            <a:ext cx="366713" cy="373063"/>
          </a:xfrm>
          <a:prstGeom prst="rect">
            <a:avLst/>
          </a:prstGeom>
          <a:solidFill>
            <a:srgbClr val="00A3E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60" name="Rectangle 10"/>
          <p:cNvSpPr>
            <a:spLocks noChangeArrowheads="1"/>
          </p:cNvSpPr>
          <p:nvPr userDrawn="1"/>
        </p:nvSpPr>
        <p:spPr bwMode="auto">
          <a:xfrm>
            <a:off x="-1189038" y="2198688"/>
            <a:ext cx="366713" cy="373062"/>
          </a:xfrm>
          <a:prstGeom prst="rect">
            <a:avLst/>
          </a:prstGeom>
          <a:solidFill>
            <a:srgbClr val="206689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61" name="Rectangle 10"/>
          <p:cNvSpPr>
            <a:spLocks noChangeArrowheads="1"/>
          </p:cNvSpPr>
          <p:nvPr userDrawn="1"/>
        </p:nvSpPr>
        <p:spPr bwMode="auto">
          <a:xfrm>
            <a:off x="-1189038" y="2570163"/>
            <a:ext cx="366713" cy="373062"/>
          </a:xfrm>
          <a:prstGeom prst="rect">
            <a:avLst/>
          </a:prstGeom>
          <a:solidFill>
            <a:srgbClr val="2F87B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62" name="Rectangle 10"/>
          <p:cNvSpPr>
            <a:spLocks noChangeArrowheads="1"/>
          </p:cNvSpPr>
          <p:nvPr userDrawn="1"/>
        </p:nvSpPr>
        <p:spPr bwMode="auto">
          <a:xfrm>
            <a:off x="-1189038" y="2941638"/>
            <a:ext cx="366713" cy="373062"/>
          </a:xfrm>
          <a:prstGeom prst="rect">
            <a:avLst/>
          </a:prstGeom>
          <a:solidFill>
            <a:srgbClr val="61B9E9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63" name="Rectangle 10"/>
          <p:cNvSpPr>
            <a:spLocks noChangeArrowheads="1"/>
          </p:cNvSpPr>
          <p:nvPr userDrawn="1"/>
        </p:nvSpPr>
        <p:spPr bwMode="auto">
          <a:xfrm>
            <a:off x="-1189038" y="3303588"/>
            <a:ext cx="366713" cy="373062"/>
          </a:xfrm>
          <a:prstGeom prst="rect">
            <a:avLst/>
          </a:prstGeom>
          <a:solidFill>
            <a:srgbClr val="B0DCF4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64" name="Rectangle 12"/>
          <p:cNvSpPr>
            <a:spLocks noChangeArrowheads="1"/>
          </p:cNvSpPr>
          <p:nvPr userDrawn="1"/>
        </p:nvSpPr>
        <p:spPr bwMode="auto">
          <a:xfrm>
            <a:off x="-781050" y="3676650"/>
            <a:ext cx="366712" cy="366713"/>
          </a:xfrm>
          <a:prstGeom prst="rect">
            <a:avLst/>
          </a:prstGeom>
          <a:solidFill>
            <a:srgbClr val="65844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18669F"/>
              </a:solidFill>
            </a:endParaRPr>
          </a:p>
        </p:txBody>
      </p:sp>
      <p:sp>
        <p:nvSpPr>
          <p:cNvPr id="1065" name="Rectangle 12"/>
          <p:cNvSpPr>
            <a:spLocks noChangeArrowheads="1"/>
          </p:cNvSpPr>
          <p:nvPr userDrawn="1"/>
        </p:nvSpPr>
        <p:spPr bwMode="auto">
          <a:xfrm>
            <a:off x="-781050" y="4043363"/>
            <a:ext cx="366712" cy="366712"/>
          </a:xfrm>
          <a:prstGeom prst="rect">
            <a:avLst/>
          </a:prstGeom>
          <a:solidFill>
            <a:srgbClr val="7FA357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18669F"/>
              </a:solidFill>
            </a:endParaRPr>
          </a:p>
        </p:txBody>
      </p:sp>
      <p:sp>
        <p:nvSpPr>
          <p:cNvPr id="1066" name="Rectangle 12"/>
          <p:cNvSpPr>
            <a:spLocks noChangeArrowheads="1"/>
          </p:cNvSpPr>
          <p:nvPr userDrawn="1"/>
        </p:nvSpPr>
        <p:spPr bwMode="auto">
          <a:xfrm>
            <a:off x="-781050" y="4410075"/>
            <a:ext cx="366712" cy="366713"/>
          </a:xfrm>
          <a:prstGeom prst="rect">
            <a:avLst/>
          </a:prstGeom>
          <a:solidFill>
            <a:srgbClr val="AED08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18669F"/>
              </a:solidFill>
            </a:endParaRPr>
          </a:p>
        </p:txBody>
      </p:sp>
      <p:sp>
        <p:nvSpPr>
          <p:cNvPr id="1067" name="Rectangle 12"/>
          <p:cNvSpPr>
            <a:spLocks noChangeArrowheads="1"/>
          </p:cNvSpPr>
          <p:nvPr userDrawn="1"/>
        </p:nvSpPr>
        <p:spPr bwMode="auto">
          <a:xfrm>
            <a:off x="-781050" y="4781550"/>
            <a:ext cx="366712" cy="366713"/>
          </a:xfrm>
          <a:prstGeom prst="rect">
            <a:avLst/>
          </a:prstGeom>
          <a:solidFill>
            <a:srgbClr val="D6E8C3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18669F"/>
              </a:solidFill>
            </a:endParaRPr>
          </a:p>
        </p:txBody>
      </p:sp>
      <p:sp>
        <p:nvSpPr>
          <p:cNvPr id="1068" name="Rectangle 12"/>
          <p:cNvSpPr>
            <a:spLocks noChangeArrowheads="1"/>
          </p:cNvSpPr>
          <p:nvPr userDrawn="1"/>
        </p:nvSpPr>
        <p:spPr bwMode="auto">
          <a:xfrm>
            <a:off x="-1601788" y="334963"/>
            <a:ext cx="366713" cy="366712"/>
          </a:xfrm>
          <a:prstGeom prst="rect">
            <a:avLst/>
          </a:prstGeom>
          <a:solidFill>
            <a:srgbClr val="80503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18669F"/>
              </a:solidFill>
            </a:endParaRPr>
          </a:p>
        </p:txBody>
      </p:sp>
      <p:sp>
        <p:nvSpPr>
          <p:cNvPr id="1069" name="Rectangle 12"/>
          <p:cNvSpPr>
            <a:spLocks noChangeArrowheads="1"/>
          </p:cNvSpPr>
          <p:nvPr userDrawn="1"/>
        </p:nvSpPr>
        <p:spPr bwMode="auto">
          <a:xfrm>
            <a:off x="-1601788" y="701675"/>
            <a:ext cx="366713" cy="366713"/>
          </a:xfrm>
          <a:prstGeom prst="rect">
            <a:avLst/>
          </a:prstGeom>
          <a:solidFill>
            <a:srgbClr val="AC6B2F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18669F"/>
              </a:solidFill>
            </a:endParaRPr>
          </a:p>
        </p:txBody>
      </p:sp>
      <p:sp>
        <p:nvSpPr>
          <p:cNvPr id="1070" name="Rectangle 12"/>
          <p:cNvSpPr>
            <a:spLocks noChangeArrowheads="1"/>
          </p:cNvSpPr>
          <p:nvPr userDrawn="1"/>
        </p:nvSpPr>
        <p:spPr bwMode="auto">
          <a:xfrm>
            <a:off x="-1601788" y="1068388"/>
            <a:ext cx="366713" cy="366712"/>
          </a:xfrm>
          <a:prstGeom prst="rect">
            <a:avLst/>
          </a:prstGeom>
          <a:solidFill>
            <a:srgbClr val="E4A063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18669F"/>
              </a:solidFill>
            </a:endParaRPr>
          </a:p>
        </p:txBody>
      </p:sp>
      <p:sp>
        <p:nvSpPr>
          <p:cNvPr id="1071" name="Rectangle 12"/>
          <p:cNvSpPr>
            <a:spLocks noChangeArrowheads="1"/>
          </p:cNvSpPr>
          <p:nvPr userDrawn="1"/>
        </p:nvSpPr>
        <p:spPr bwMode="auto">
          <a:xfrm>
            <a:off x="-1601788" y="1435100"/>
            <a:ext cx="366713" cy="366713"/>
          </a:xfrm>
          <a:prstGeom prst="rect">
            <a:avLst/>
          </a:prstGeom>
          <a:solidFill>
            <a:srgbClr val="F1D0B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18669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4" r:id="rId1"/>
    <p:sldLayoutId id="2147484577" r:id="rId2"/>
    <p:sldLayoutId id="2147484578" r:id="rId3"/>
    <p:sldLayoutId id="2147484579" r:id="rId4"/>
    <p:sldLayoutId id="2147484580" r:id="rId5"/>
    <p:sldLayoutId id="2147484581" r:id="rId6"/>
    <p:sldLayoutId id="2147484582" r:id="rId7"/>
    <p:sldLayoutId id="2147484583" r:id="rId8"/>
    <p:sldLayoutId id="2147484584" r:id="rId9"/>
    <p:sldLayoutId id="2147484585" r:id="rId10"/>
    <p:sldLayoutId id="2147484595" r:id="rId11"/>
    <p:sldLayoutId id="2147484597" r:id="rId12"/>
    <p:sldLayoutId id="2147484598" r:id="rId13"/>
    <p:sldLayoutId id="2147484599" r:id="rId14"/>
    <p:sldLayoutId id="2147484600" r:id="rId15"/>
    <p:sldLayoutId id="2147484601" r:id="rId16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200" kern="1200">
          <a:solidFill>
            <a:schemeClr val="tx1"/>
          </a:solidFill>
          <a:latin typeface="Verdana" pitchFamily="34" charset="0"/>
          <a:ea typeface="Arial" charset="0"/>
          <a:cs typeface="Verdan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Verdana" charset="0"/>
          <a:ea typeface="Arial" charset="0"/>
          <a:cs typeface="Verdana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Verdana" charset="0"/>
          <a:ea typeface="Arial" charset="0"/>
          <a:cs typeface="Verdana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Verdana" charset="0"/>
          <a:ea typeface="Arial" charset="0"/>
          <a:cs typeface="Verdana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200">
          <a:solidFill>
            <a:schemeClr val="tx1"/>
          </a:solidFill>
          <a:latin typeface="Verdana" charset="0"/>
          <a:ea typeface="Arial" charset="0"/>
          <a:cs typeface="Verdana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Verdana" charset="0"/>
          <a:ea typeface="Verdana" charset="0"/>
          <a:cs typeface="Verdana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Verdana" charset="0"/>
          <a:ea typeface="Verdana" charset="0"/>
          <a:cs typeface="Verdana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Verdana" charset="0"/>
          <a:ea typeface="Verdana" charset="0"/>
          <a:cs typeface="Verdana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Verdana" charset="0"/>
          <a:ea typeface="Verdana" charset="0"/>
          <a:cs typeface="Verdana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1600" kern="1200">
          <a:solidFill>
            <a:schemeClr val="tx1"/>
          </a:solidFill>
          <a:latin typeface="Verdana" pitchFamily="34" charset="0"/>
          <a:ea typeface="Arial" charset="0"/>
          <a:cs typeface="Verdana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umimoji="1"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kumimoji="1"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kumimoji="1"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9" descr="C:\Natarius\RZD 2014\Август\16x9\titl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525"/>
            <a:ext cx="9144000" cy="4888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7" descr="E:\2017\Февраль\ПРЕЗЕНТАЦИИ ШАБЛОНЫ для Ц\ppt\слайд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207623"/>
            <a:ext cx="9144000" cy="2935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Текст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4342" name="Заголовок 2"/>
          <p:cNvSpPr>
            <a:spLocks noGrp="1"/>
          </p:cNvSpPr>
          <p:nvPr>
            <p:ph type="ctrTitle"/>
          </p:nvPr>
        </p:nvSpPr>
        <p:spPr>
          <a:xfrm>
            <a:off x="467544" y="3651870"/>
            <a:ext cx="6264696" cy="504056"/>
          </a:xfrm>
        </p:spPr>
        <p:txBody>
          <a:bodyPr/>
          <a:lstStyle/>
          <a:p>
            <a:pPr algn="just">
              <a:lnSpc>
                <a:spcPts val="1600"/>
              </a:lnSpc>
            </a:pPr>
            <a:r>
              <a:rPr lang="ru-RU" sz="1600" dirty="0" smtClean="0"/>
              <a:t> </a:t>
            </a:r>
            <a:r>
              <a:rPr lang="ru-RU" sz="1600" b="1" dirty="0" smtClean="0"/>
              <a:t>Система управления охраной труда в ОАО «РЖД»</a:t>
            </a:r>
            <a:endParaRPr lang="ru-RU" sz="1600" b="1" dirty="0">
              <a:solidFill>
                <a:schemeClr val="bg1"/>
              </a:solidFill>
              <a:ea typeface="Verdana" pitchFamily="34" charset="0"/>
            </a:endParaRPr>
          </a:p>
        </p:txBody>
      </p:sp>
      <p:sp>
        <p:nvSpPr>
          <p:cNvPr id="8" name="Прямоугольник 7"/>
          <p:cNvSpPr>
            <a:spLocks noChangeArrowheads="1"/>
          </p:cNvSpPr>
          <p:nvPr/>
        </p:nvSpPr>
        <p:spPr bwMode="auto">
          <a:xfrm>
            <a:off x="0" y="3219822"/>
            <a:ext cx="9144000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ru-RU" sz="900" b="0" i="0" dirty="0" smtClean="0">
              <a:solidFill>
                <a:srgbClr val="37609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000" dirty="0">
              <a:solidFill>
                <a:srgbClr val="376092"/>
              </a:solidFill>
              <a:latin typeface="Tahoma" pitchFamily="34" charset="0"/>
              <a:cs typeface="Arial" charset="0"/>
            </a:endParaRPr>
          </a:p>
        </p:txBody>
      </p:sp>
      <p:sp>
        <p:nvSpPr>
          <p:cNvPr id="9" name="Заголовок 2"/>
          <p:cNvSpPr txBox="1">
            <a:spLocks/>
          </p:cNvSpPr>
          <p:nvPr/>
        </p:nvSpPr>
        <p:spPr bwMode="auto">
          <a:xfrm>
            <a:off x="287523" y="4155926"/>
            <a:ext cx="8568953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defTabSz="457200" eaLnBrk="0" hangingPunct="0">
              <a:lnSpc>
                <a:spcPts val="1800"/>
              </a:lnSpc>
              <a:defRPr/>
            </a:pP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Начальник нормативного отдела </a:t>
            </a:r>
            <a:b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600" dirty="0" smtClean="0">
                <a:solidFill>
                  <a:schemeClr val="accent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Департамента охраны труда, промышленной безопасности и экологического контроля</a:t>
            </a:r>
            <a:r>
              <a:rPr lang="ru-RU" sz="1600" i="0" dirty="0" smtClean="0">
                <a:solidFill>
                  <a:schemeClr val="accent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ОАО «РЖД»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Заголовок 2"/>
          <p:cNvSpPr txBox="1">
            <a:spLocks/>
          </p:cNvSpPr>
          <p:nvPr/>
        </p:nvSpPr>
        <p:spPr bwMode="auto">
          <a:xfrm>
            <a:off x="2195736" y="4817116"/>
            <a:ext cx="5040560" cy="32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457200" rtl="0" eaLnBrk="0" fontAlgn="base" latinLnBrk="0" hangingPunct="0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Зачиняев Антон</a:t>
            </a:r>
            <a:r>
              <a:rPr kumimoji="0" lang="ru-RU" sz="2000" b="1" i="0" u="none" strike="noStrike" kern="1200" cap="none" spc="0" normalizeH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Геннадьевич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-92546"/>
            <a:ext cx="9144000" cy="769421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pPr algn="ctr"/>
            <a:r>
              <a:rPr lang="ru-RU" sz="2200" b="1" dirty="0" smtClean="0"/>
              <a:t>Мероприятия по </a:t>
            </a:r>
            <a:r>
              <a:rPr lang="ru-RU" altLang="ja-JP" sz="2200" b="1" dirty="0" smtClean="0">
                <a:sym typeface="GillSans-Normal"/>
              </a:rPr>
              <a:t>реализации концепции «</a:t>
            </a:r>
            <a:r>
              <a:rPr lang="ru-RU" sz="2200" b="1" dirty="0" err="1" smtClean="0"/>
              <a:t>Vision</a:t>
            </a:r>
            <a:r>
              <a:rPr lang="ru-RU" sz="2200" b="1" dirty="0" smtClean="0"/>
              <a:t> </a:t>
            </a:r>
            <a:r>
              <a:rPr lang="ru-RU" sz="2200" b="1" dirty="0" err="1" smtClean="0"/>
              <a:t>Zero</a:t>
            </a:r>
            <a:r>
              <a:rPr lang="ru-RU" altLang="ja-JP" sz="2200" b="1" dirty="0" smtClean="0">
                <a:sym typeface="GillSans-Normal"/>
              </a:rPr>
              <a:t>»</a:t>
            </a:r>
            <a:r>
              <a:rPr lang="ru-RU" sz="2200" b="1" dirty="0" smtClean="0"/>
              <a:t>                                                 на период 2019-2021 г.г.</a:t>
            </a:r>
            <a:endParaRPr lang="ru-RU" altLang="ru-RU" sz="2200" dirty="0" smtClean="0">
              <a:latin typeface="Verdana" pitchFamily="34" charset="0"/>
              <a:ea typeface="Arial" pitchFamily="34" charset="0"/>
              <a:cs typeface="Verdana" pitchFamily="34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699542"/>
            <a:ext cx="5760640" cy="414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19"/>
          <p:cNvSpPr txBox="1">
            <a:spLocks noChangeArrowheads="1"/>
          </p:cNvSpPr>
          <p:nvPr/>
        </p:nvSpPr>
        <p:spPr bwMode="auto">
          <a:xfrm>
            <a:off x="0" y="102358"/>
            <a:ext cx="904164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777875" eaLnBrk="0" hangingPunct="0">
              <a:defRPr/>
            </a:pPr>
            <a:r>
              <a:rPr lang="ru-RU" altLang="ru-RU" b="1" i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Работа Центральной комиссии ОАО «РЖД» по проверке знания руководителями ОАО «РЖД» требований по охране труда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76367" y="843558"/>
            <a:ext cx="8591266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b="1" dirty="0" smtClean="0"/>
              <a:t>В 2018 году проведено </a:t>
            </a:r>
            <a:r>
              <a:rPr lang="ru-RU" b="1" u="sng" dirty="0" smtClean="0"/>
              <a:t>14 заседаний</a:t>
            </a:r>
            <a:r>
              <a:rPr lang="ru-RU" b="1" dirty="0" smtClean="0"/>
              <a:t> ЦК с участием </a:t>
            </a:r>
            <a:r>
              <a:rPr lang="ru-RU" b="1" u="sng" dirty="0" smtClean="0"/>
              <a:t>36-ти руководителей </a:t>
            </a:r>
            <a:r>
              <a:rPr lang="ru-RU" b="1" dirty="0" smtClean="0"/>
              <a:t>центрального и регионального уровней управления допустивших случаи </a:t>
            </a:r>
            <a:r>
              <a:rPr lang="ru-RU" b="1" dirty="0" err="1" smtClean="0"/>
              <a:t>травмирования</a:t>
            </a:r>
            <a:r>
              <a:rPr lang="ru-RU" b="1" dirty="0" smtClean="0"/>
              <a:t> работников, нарушения требований охраны труда, либо по обращению вышестоящих руководителей.</a:t>
            </a:r>
            <a:endParaRPr lang="ru-RU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80951" y="2139702"/>
            <a:ext cx="8582098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b="1" u="sng" dirty="0" smtClean="0"/>
              <a:t>11 из них</a:t>
            </a:r>
            <a:r>
              <a:rPr lang="ru-RU" b="1" dirty="0" smtClean="0"/>
              <a:t>, </a:t>
            </a:r>
            <a:r>
              <a:rPr lang="ru-RU" b="1" u="sng" dirty="0" smtClean="0"/>
              <a:t>или 30% </a:t>
            </a:r>
            <a:r>
              <a:rPr lang="ru-RU" b="1" dirty="0" smtClean="0"/>
              <a:t>не прошли проверку знаний и были вызваны для повторных испытаний.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80951" y="3003798"/>
            <a:ext cx="8582098" cy="147732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ru-RU" b="1" dirty="0" smtClean="0"/>
              <a:t>В 2019 году проведено </a:t>
            </a:r>
            <a:r>
              <a:rPr lang="ru-RU" b="1" u="sng" dirty="0" smtClean="0"/>
              <a:t>7 заседаний</a:t>
            </a:r>
            <a:r>
              <a:rPr lang="ru-RU" b="1" dirty="0" smtClean="0"/>
              <a:t> ЦК с участием </a:t>
            </a:r>
            <a:r>
              <a:rPr lang="ru-RU" b="1" u="sng" dirty="0" smtClean="0"/>
              <a:t>26-ти руководителей, </a:t>
            </a:r>
            <a:r>
              <a:rPr lang="ru-RU" b="1" dirty="0" smtClean="0"/>
              <a:t>допустивших случаи </a:t>
            </a:r>
            <a:r>
              <a:rPr lang="ru-RU" b="1" dirty="0" err="1" smtClean="0"/>
              <a:t>травмирования</a:t>
            </a:r>
            <a:r>
              <a:rPr lang="ru-RU" b="1" dirty="0" smtClean="0"/>
              <a:t> работников, нарушения требований охраны труда, либо по обращению вышестоящих руководителей.</a:t>
            </a:r>
          </a:p>
          <a:p>
            <a:pPr algn="just"/>
            <a:r>
              <a:rPr lang="ru-RU" b="1" u="sng" dirty="0" smtClean="0"/>
              <a:t>3 из них</a:t>
            </a:r>
            <a:r>
              <a:rPr lang="ru-RU" b="1" dirty="0" smtClean="0"/>
              <a:t>, </a:t>
            </a:r>
            <a:r>
              <a:rPr lang="ru-RU" b="1" u="sng" dirty="0" smtClean="0"/>
              <a:t>или 10% </a:t>
            </a:r>
            <a:r>
              <a:rPr lang="ru-RU" b="1" dirty="0" smtClean="0"/>
              <a:t>не прошли проверку знаний и были вызваны для повторных испытаний.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-92546"/>
            <a:ext cx="9144000" cy="769421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pPr algn="ctr"/>
            <a:r>
              <a:rPr lang="ru-RU" sz="2200" b="1" dirty="0" smtClean="0"/>
              <a:t>Мероприятия по </a:t>
            </a:r>
            <a:r>
              <a:rPr lang="ru-RU" altLang="ja-JP" sz="2200" b="1" dirty="0" smtClean="0">
                <a:sym typeface="GillSans-Normal"/>
              </a:rPr>
              <a:t>реализации концепции «</a:t>
            </a:r>
            <a:r>
              <a:rPr lang="ru-RU" sz="2200" b="1" dirty="0" err="1" smtClean="0"/>
              <a:t>Vision</a:t>
            </a:r>
            <a:r>
              <a:rPr lang="ru-RU" sz="2200" b="1" dirty="0" smtClean="0"/>
              <a:t> </a:t>
            </a:r>
            <a:r>
              <a:rPr lang="ru-RU" sz="2200" b="1" dirty="0" err="1" smtClean="0"/>
              <a:t>Zero</a:t>
            </a:r>
            <a:r>
              <a:rPr lang="ru-RU" altLang="ja-JP" sz="2200" b="1" dirty="0" smtClean="0">
                <a:sym typeface="GillSans-Normal"/>
              </a:rPr>
              <a:t>»</a:t>
            </a:r>
            <a:r>
              <a:rPr lang="ru-RU" sz="2200" b="1" dirty="0" smtClean="0"/>
              <a:t>                                                 на период 2019-2021 г.г.</a:t>
            </a:r>
            <a:endParaRPr lang="ru-RU" altLang="ru-RU" sz="2200" dirty="0" smtClean="0">
              <a:latin typeface="Verdana" pitchFamily="34" charset="0"/>
              <a:ea typeface="Arial" pitchFamily="34" charset="0"/>
              <a:cs typeface="Verdana" pitchFamily="34" charset="0"/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702964"/>
            <a:ext cx="6516724" cy="4138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9170094" cy="646311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pPr algn="ctr">
              <a:defRPr/>
            </a:pPr>
            <a:r>
              <a:rPr lang="ru-RU" alt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Предлагаемые системные решения:</a:t>
            </a:r>
          </a:p>
          <a:p>
            <a:pPr algn="ctr">
              <a:defRPr/>
            </a:pPr>
            <a:endParaRPr lang="ru-RU" altLang="ru-RU" b="1" dirty="0" smtClean="0">
              <a:latin typeface="Times New Roman" pitchFamily="18" charset="0"/>
              <a:ea typeface="Arial" pitchFamily="34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88237" y="1026433"/>
            <a:ext cx="78502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chemeClr val="tx2"/>
              </a:buClr>
              <a:buSzPct val="200000"/>
            </a:pPr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+mn-cs"/>
              </a:rPr>
              <a:t>Установление требований безопасности в качестве неотъемлемой части КАЖДОГО технологического процесса, разработка четкого и понятного «алгоритма безопасных действий» для каждого вида работ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128359" y="2530081"/>
            <a:ext cx="7924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8" indent="-1588" algn="just"/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+mn-cs"/>
              </a:rPr>
              <a:t>Внедрение инновационных методов обучения в области охраны труда для всех категорий работников, в т.ч. воспитание ЛИДЕРСТВА в вопросе отношения к собственной безопасности и безопасности других людей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109131" y="3353339"/>
            <a:ext cx="77918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+mn-cs"/>
              </a:rPr>
              <a:t>Развитие системы контроля за выполнением требований норм охраны труда, с применением РИСК-ОРИЕНТИРОВАННОГО ПОДХОДА</a:t>
            </a:r>
          </a:p>
          <a:p>
            <a:pPr algn="just"/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+mn-cs"/>
              </a:rPr>
              <a:t> </a:t>
            </a:r>
          </a:p>
        </p:txBody>
      </p:sp>
      <p:sp>
        <p:nvSpPr>
          <p:cNvPr id="11" name="Пятиугольник 10"/>
          <p:cNvSpPr/>
          <p:nvPr/>
        </p:nvSpPr>
        <p:spPr>
          <a:xfrm>
            <a:off x="403156" y="1981199"/>
            <a:ext cx="700392" cy="2334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ятиугольник 14"/>
          <p:cNvSpPr/>
          <p:nvPr/>
        </p:nvSpPr>
        <p:spPr>
          <a:xfrm>
            <a:off x="339387" y="1134353"/>
            <a:ext cx="700392" cy="2334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ятиугольник 15"/>
          <p:cNvSpPr/>
          <p:nvPr/>
        </p:nvSpPr>
        <p:spPr>
          <a:xfrm>
            <a:off x="421173" y="2634214"/>
            <a:ext cx="700392" cy="2334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ятиугольник 16"/>
          <p:cNvSpPr/>
          <p:nvPr/>
        </p:nvSpPr>
        <p:spPr>
          <a:xfrm>
            <a:off x="415948" y="3418371"/>
            <a:ext cx="700392" cy="2334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137594" y="1908060"/>
            <a:ext cx="7791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+mn-cs"/>
              </a:rPr>
              <a:t>Внедрение технических средств и реализация организационных мероприятий, направленных на вывод работников из «ОПАСНЫХ ЗОН»</a:t>
            </a:r>
          </a:p>
        </p:txBody>
      </p:sp>
      <p:sp>
        <p:nvSpPr>
          <p:cNvPr id="19" name="Пятиугольник 18"/>
          <p:cNvSpPr/>
          <p:nvPr/>
        </p:nvSpPr>
        <p:spPr>
          <a:xfrm>
            <a:off x="438646" y="4057155"/>
            <a:ext cx="700392" cy="23346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138315" y="4005092"/>
            <a:ext cx="77918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+mn-cs"/>
              </a:rPr>
              <a:t>Пересмотр ОРГАНИЗАЦИОННОЙ СТРУКТУРЫ управления безопасностью производственных процессов</a:t>
            </a:r>
          </a:p>
          <a:p>
            <a:pPr algn="just"/>
            <a:r>
              <a:rPr lang="ru-RU" b="1" dirty="0" smtClean="0">
                <a:solidFill>
                  <a:schemeClr val="tx2">
                    <a:lumMod val="75000"/>
                  </a:schemeClr>
                </a:solidFill>
                <a:latin typeface="Calibri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45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трелка вниз 3"/>
          <p:cNvSpPr/>
          <p:nvPr/>
        </p:nvSpPr>
        <p:spPr bwMode="auto">
          <a:xfrm>
            <a:off x="307726" y="1437624"/>
            <a:ext cx="432048" cy="216024"/>
          </a:xfrm>
          <a:prstGeom prst="downArrow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Стрелка вниз 4"/>
          <p:cNvSpPr/>
          <p:nvPr/>
        </p:nvSpPr>
        <p:spPr bwMode="auto">
          <a:xfrm>
            <a:off x="2006928" y="1437624"/>
            <a:ext cx="432048" cy="216024"/>
          </a:xfrm>
          <a:prstGeom prst="downArrow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Стрелка вниз 5"/>
          <p:cNvSpPr/>
          <p:nvPr/>
        </p:nvSpPr>
        <p:spPr bwMode="auto">
          <a:xfrm>
            <a:off x="3851920" y="1437624"/>
            <a:ext cx="432048" cy="216024"/>
          </a:xfrm>
          <a:prstGeom prst="downArrow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Стрелка вниз 6"/>
          <p:cNvSpPr/>
          <p:nvPr/>
        </p:nvSpPr>
        <p:spPr bwMode="auto">
          <a:xfrm>
            <a:off x="8178548" y="1437624"/>
            <a:ext cx="432048" cy="216024"/>
          </a:xfrm>
          <a:prstGeom prst="downArrow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Стрелка вниз 7"/>
          <p:cNvSpPr/>
          <p:nvPr/>
        </p:nvSpPr>
        <p:spPr bwMode="auto">
          <a:xfrm>
            <a:off x="6989319" y="1437624"/>
            <a:ext cx="432048" cy="216024"/>
          </a:xfrm>
          <a:prstGeom prst="downArrow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Стрелка вниз 8"/>
          <p:cNvSpPr/>
          <p:nvPr/>
        </p:nvSpPr>
        <p:spPr bwMode="auto">
          <a:xfrm>
            <a:off x="5780095" y="1437624"/>
            <a:ext cx="432048" cy="216024"/>
          </a:xfrm>
          <a:prstGeom prst="downArrow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70057" y="1663917"/>
            <a:ext cx="536492" cy="324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333333"/>
                </a:solidFill>
              </a:rPr>
              <a:t>ЦТ</a:t>
            </a:r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1947213" y="1654868"/>
            <a:ext cx="608500" cy="324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333333"/>
                </a:solidFill>
              </a:rPr>
              <a:t>ЦЭ</a:t>
            </a:r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3747413" y="1654868"/>
            <a:ext cx="699934" cy="324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solidFill>
                  <a:srgbClr val="333333"/>
                </a:solidFill>
              </a:rPr>
              <a:t>ЦДРП</a:t>
            </a:r>
            <a:endParaRPr lang="ru-RU" dirty="0">
              <a:solidFill>
                <a:srgbClr val="333333"/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5664590" y="1654868"/>
            <a:ext cx="819127" cy="324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333333"/>
                </a:solidFill>
              </a:rPr>
              <a:t>ЦШ</a:t>
            </a:r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6624330" y="1654868"/>
            <a:ext cx="1152128" cy="324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333333"/>
                </a:solidFill>
              </a:rPr>
              <a:t>ЦВ</a:t>
            </a:r>
          </a:p>
        </p:txBody>
      </p:sp>
      <p:sp>
        <p:nvSpPr>
          <p:cNvPr id="15" name="Прямоугольник 14"/>
          <p:cNvSpPr/>
          <p:nvPr/>
        </p:nvSpPr>
        <p:spPr bwMode="auto">
          <a:xfrm>
            <a:off x="7971842" y="1654868"/>
            <a:ext cx="827282" cy="324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>
                <a:solidFill>
                  <a:srgbClr val="333333"/>
                </a:solidFill>
              </a:rPr>
              <a:t>ЦД</a:t>
            </a:r>
          </a:p>
        </p:txBody>
      </p:sp>
      <p:sp>
        <p:nvSpPr>
          <p:cNvPr id="16" name="Прямоугольник 15"/>
          <p:cNvSpPr/>
          <p:nvPr/>
        </p:nvSpPr>
        <p:spPr bwMode="auto">
          <a:xfrm>
            <a:off x="395537" y="771550"/>
            <a:ext cx="8462887" cy="2366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rgbClr val="333333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Типовой виртуальный класс</a:t>
            </a:r>
            <a:endParaRPr lang="ru-RU" b="1" dirty="0">
              <a:solidFill>
                <a:srgbClr val="333333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Прямоугольник 16"/>
          <p:cNvSpPr/>
          <p:nvPr/>
        </p:nvSpPr>
        <p:spPr bwMode="auto">
          <a:xfrm>
            <a:off x="2831455" y="1654868"/>
            <a:ext cx="608500" cy="324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solidFill>
                  <a:srgbClr val="333333"/>
                </a:solidFill>
              </a:rPr>
              <a:t>ЦП</a:t>
            </a:r>
            <a:endParaRPr lang="ru-RU" dirty="0">
              <a:solidFill>
                <a:srgbClr val="333333"/>
              </a:solidFill>
            </a:endParaRPr>
          </a:p>
        </p:txBody>
      </p:sp>
      <p:sp>
        <p:nvSpPr>
          <p:cNvPr id="18" name="Стрелка вниз 17"/>
          <p:cNvSpPr/>
          <p:nvPr/>
        </p:nvSpPr>
        <p:spPr bwMode="auto">
          <a:xfrm>
            <a:off x="2871024" y="1437624"/>
            <a:ext cx="432048" cy="216024"/>
          </a:xfrm>
          <a:prstGeom prst="downArrow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026520" y="1663917"/>
            <a:ext cx="693160" cy="324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dirty="0" smtClean="0">
                <a:solidFill>
                  <a:srgbClr val="333333"/>
                </a:solidFill>
              </a:rPr>
              <a:t>ЦДТВ</a:t>
            </a:r>
            <a:endParaRPr lang="ru-RU" dirty="0">
              <a:solidFill>
                <a:srgbClr val="333333"/>
              </a:solidFill>
            </a:endParaRPr>
          </a:p>
        </p:txBody>
      </p:sp>
      <p:sp>
        <p:nvSpPr>
          <p:cNvPr id="20" name="Стрелка вниз 19"/>
          <p:cNvSpPr/>
          <p:nvPr/>
        </p:nvSpPr>
        <p:spPr bwMode="auto">
          <a:xfrm>
            <a:off x="1128565" y="1437624"/>
            <a:ext cx="432048" cy="216024"/>
          </a:xfrm>
          <a:prstGeom prst="downArrow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Прямоугольник 20"/>
          <p:cNvSpPr/>
          <p:nvPr/>
        </p:nvSpPr>
        <p:spPr bwMode="auto">
          <a:xfrm>
            <a:off x="4750253" y="1654868"/>
            <a:ext cx="699934" cy="3240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mtClean="0">
                <a:solidFill>
                  <a:srgbClr val="333333"/>
                </a:solidFill>
              </a:rPr>
              <a:t>ЦМ</a:t>
            </a:r>
            <a:endParaRPr lang="ru-RU" dirty="0">
              <a:solidFill>
                <a:srgbClr val="333333"/>
              </a:solidFill>
            </a:endParaRPr>
          </a:p>
        </p:txBody>
      </p:sp>
      <p:sp>
        <p:nvSpPr>
          <p:cNvPr id="22" name="Стрелка вниз 21"/>
          <p:cNvSpPr/>
          <p:nvPr/>
        </p:nvSpPr>
        <p:spPr bwMode="auto">
          <a:xfrm>
            <a:off x="4887825" y="1437624"/>
            <a:ext cx="432048" cy="216024"/>
          </a:xfrm>
          <a:prstGeom prst="downArrow">
            <a:avLst/>
          </a:prstGeom>
          <a:solidFill>
            <a:srgbClr val="92D050"/>
          </a:solidFill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Прямоугольник 22"/>
          <p:cNvSpPr/>
          <p:nvPr/>
        </p:nvSpPr>
        <p:spPr bwMode="auto">
          <a:xfrm>
            <a:off x="1763688" y="1113588"/>
            <a:ext cx="5400600" cy="216024"/>
          </a:xfrm>
          <a:prstGeom prst="rect">
            <a:avLst/>
          </a:prstGeom>
          <a:gradFill>
            <a:gsLst>
              <a:gs pos="0">
                <a:srgbClr val="FFC000"/>
              </a:gs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FF00"/>
              </a:gs>
            </a:gsLst>
          </a:gradFill>
          <a:ln>
            <a:solidFill>
              <a:schemeClr val="accent6">
                <a:lumMod val="20000"/>
                <a:lumOff val="80000"/>
              </a:schemeClr>
            </a:solidFill>
          </a:ln>
          <a:ex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b="1" dirty="0" smtClean="0">
                <a:solidFill>
                  <a:srgbClr val="333333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Виртуальные классы по хозяйствам</a:t>
            </a:r>
            <a:endParaRPr lang="ru-RU" b="1" dirty="0">
              <a:solidFill>
                <a:srgbClr val="333333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Заголовок 1"/>
          <p:cNvSpPr>
            <a:spLocks noGrp="1"/>
          </p:cNvSpPr>
          <p:nvPr>
            <p:ph type="title"/>
          </p:nvPr>
        </p:nvSpPr>
        <p:spPr>
          <a:xfrm>
            <a:off x="323528" y="141480"/>
            <a:ext cx="8640960" cy="303498"/>
          </a:xfrm>
        </p:spPr>
        <p:txBody>
          <a:bodyPr>
            <a:noAutofit/>
          </a:bodyPr>
          <a:lstStyle/>
          <a:p>
            <a:pPr algn="ctr"/>
            <a:r>
              <a:rPr lang="ru-RU" sz="2000" b="1" dirty="0" smtClean="0">
                <a:solidFill>
                  <a:srgbClr val="37609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ВИРТУАЛЬНЫЙ КЛАСС ПО ОХРАНЕ ТРУДА</a:t>
            </a:r>
            <a:endParaRPr lang="ru-RU" sz="2000" b="1" dirty="0">
              <a:solidFill>
                <a:srgbClr val="37609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25" name="Схема 24"/>
          <p:cNvGraphicFramePr/>
          <p:nvPr>
            <p:extLst>
              <p:ext uri="{D42A27DB-BD31-4B8C-83A1-F6EECF244321}">
                <p14:modId xmlns:p14="http://schemas.microsoft.com/office/powerpoint/2010/main" xmlns="" val="1280185016"/>
              </p:ext>
            </p:extLst>
          </p:nvPr>
        </p:nvGraphicFramePr>
        <p:xfrm>
          <a:off x="179512" y="2266237"/>
          <a:ext cx="3744416" cy="2484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Прямоугольник 25"/>
          <p:cNvSpPr/>
          <p:nvPr/>
        </p:nvSpPr>
        <p:spPr>
          <a:xfrm>
            <a:off x="755576" y="2067694"/>
            <a:ext cx="247054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200" b="1" dirty="0" smtClean="0">
                <a:solidFill>
                  <a:srgbClr val="333333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Типовой виртуальный класс</a:t>
            </a:r>
            <a:endParaRPr lang="ru-RU" sz="1200" b="1" dirty="0">
              <a:solidFill>
                <a:srgbClr val="333333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7" name="Рисунок 2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3867894"/>
            <a:ext cx="2139671" cy="965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Рисунок 21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308304" y="2409732"/>
            <a:ext cx="1649838" cy="1183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Изображение 8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64089" y="3975906"/>
            <a:ext cx="1078983" cy="91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Рисунок 7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23928" y="3219822"/>
            <a:ext cx="2047840" cy="972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Рисунок 17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580113" y="2517744"/>
            <a:ext cx="1268519" cy="91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Овал 41"/>
          <p:cNvSpPr/>
          <p:nvPr/>
        </p:nvSpPr>
        <p:spPr>
          <a:xfrm>
            <a:off x="7452320" y="4083919"/>
            <a:ext cx="1033418" cy="48611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ru-RU" sz="1100">
              <a:solidFill>
                <a:srgbClr val="FFFFFF"/>
              </a:solidFill>
            </a:endParaRPr>
          </a:p>
        </p:txBody>
      </p:sp>
      <p:sp>
        <p:nvSpPr>
          <p:cNvPr id="43" name="Выгнутая влево стрелка 42"/>
          <p:cNvSpPr>
            <a:spLocks noChangeArrowheads="1"/>
          </p:cNvSpPr>
          <p:nvPr/>
        </p:nvSpPr>
        <p:spPr bwMode="auto">
          <a:xfrm rot="9050484">
            <a:off x="8242777" y="3209643"/>
            <a:ext cx="601029" cy="1041430"/>
          </a:xfrm>
          <a:prstGeom prst="curvedRightArrow">
            <a:avLst>
              <a:gd name="adj1" fmla="val 25008"/>
              <a:gd name="adj2" fmla="val 50029"/>
              <a:gd name="adj3" fmla="val 66065"/>
            </a:avLst>
          </a:prstGeom>
          <a:gradFill rotWithShape="1">
            <a:gsLst>
              <a:gs pos="0">
                <a:srgbClr val="C60000"/>
              </a:gs>
              <a:gs pos="20000">
                <a:srgbClr val="C00000"/>
              </a:gs>
              <a:gs pos="100000">
                <a:srgbClr val="920000"/>
              </a:gs>
            </a:gsLst>
            <a:lin ang="5400000"/>
          </a:gradFill>
          <a:ln w="9525">
            <a:solidFill>
              <a:srgbClr val="AD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/>
            <a:endParaRPr lang="ru-RU"/>
          </a:p>
        </p:txBody>
      </p:sp>
      <p:sp>
        <p:nvSpPr>
          <p:cNvPr id="45" name="Выгнутая влево стрелка 44"/>
          <p:cNvSpPr>
            <a:spLocks noChangeArrowheads="1"/>
          </p:cNvSpPr>
          <p:nvPr/>
        </p:nvSpPr>
        <p:spPr bwMode="auto">
          <a:xfrm rot="6860175" flipH="1">
            <a:off x="6253016" y="3210638"/>
            <a:ext cx="440531" cy="2327131"/>
          </a:xfrm>
          <a:prstGeom prst="curvedRightArrow">
            <a:avLst>
              <a:gd name="adj1" fmla="val 24962"/>
              <a:gd name="adj2" fmla="val 49957"/>
              <a:gd name="adj3" fmla="val 66065"/>
            </a:avLst>
          </a:prstGeom>
          <a:gradFill rotWithShape="1">
            <a:gsLst>
              <a:gs pos="0">
                <a:srgbClr val="C60000"/>
              </a:gs>
              <a:gs pos="20000">
                <a:srgbClr val="C00000"/>
              </a:gs>
              <a:gs pos="100000">
                <a:srgbClr val="920000"/>
              </a:gs>
            </a:gsLst>
            <a:lin ang="5400000"/>
          </a:gradFill>
          <a:ln w="9525">
            <a:solidFill>
              <a:srgbClr val="AD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/>
            <a:endParaRPr lang="ru-RU"/>
          </a:p>
        </p:txBody>
      </p:sp>
      <p:sp>
        <p:nvSpPr>
          <p:cNvPr id="46" name="Выгнутая влево стрелка 45"/>
          <p:cNvSpPr>
            <a:spLocks noChangeArrowheads="1"/>
          </p:cNvSpPr>
          <p:nvPr/>
        </p:nvSpPr>
        <p:spPr bwMode="auto">
          <a:xfrm rot="8187964" flipH="1">
            <a:off x="6395996" y="2990251"/>
            <a:ext cx="609984" cy="1489025"/>
          </a:xfrm>
          <a:prstGeom prst="curvedRightArrow">
            <a:avLst>
              <a:gd name="adj1" fmla="val 24962"/>
              <a:gd name="adj2" fmla="val 49957"/>
              <a:gd name="adj3" fmla="val 66065"/>
            </a:avLst>
          </a:prstGeom>
          <a:gradFill rotWithShape="1">
            <a:gsLst>
              <a:gs pos="0">
                <a:srgbClr val="C60000"/>
              </a:gs>
              <a:gs pos="20000">
                <a:srgbClr val="C00000"/>
              </a:gs>
              <a:gs pos="100000">
                <a:srgbClr val="920000"/>
              </a:gs>
            </a:gsLst>
            <a:lin ang="5400000"/>
          </a:gradFill>
          <a:ln w="9525">
            <a:solidFill>
              <a:srgbClr val="AD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/>
            <a:endParaRPr lang="ru-RU"/>
          </a:p>
        </p:txBody>
      </p:sp>
      <p:sp>
        <p:nvSpPr>
          <p:cNvPr id="47" name="Выгнутая влево стрелка 46"/>
          <p:cNvSpPr>
            <a:spLocks noChangeArrowheads="1"/>
          </p:cNvSpPr>
          <p:nvPr/>
        </p:nvSpPr>
        <p:spPr bwMode="auto">
          <a:xfrm rot="19352157" flipH="1">
            <a:off x="7134288" y="2893794"/>
            <a:ext cx="587375" cy="1318425"/>
          </a:xfrm>
          <a:prstGeom prst="curvedRightArrow">
            <a:avLst>
              <a:gd name="adj1" fmla="val 24962"/>
              <a:gd name="adj2" fmla="val 49957"/>
              <a:gd name="adj3" fmla="val 66065"/>
            </a:avLst>
          </a:prstGeom>
          <a:gradFill rotWithShape="1">
            <a:gsLst>
              <a:gs pos="0">
                <a:srgbClr val="C60000"/>
              </a:gs>
              <a:gs pos="20000">
                <a:srgbClr val="C00000"/>
              </a:gs>
              <a:gs pos="100000">
                <a:srgbClr val="920000"/>
              </a:gs>
            </a:gsLst>
            <a:lin ang="5400000"/>
          </a:gradFill>
          <a:ln w="9525">
            <a:solidFill>
              <a:srgbClr val="AD0000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/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4972918" y="2193709"/>
            <a:ext cx="2970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ru-RU" sz="1200" b="1" dirty="0" smtClean="0">
                <a:solidFill>
                  <a:srgbClr val="333333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Виртуальный класс по хозяйствам</a:t>
            </a:r>
            <a:endParaRPr lang="ru-RU" sz="1200" b="1" dirty="0">
              <a:solidFill>
                <a:srgbClr val="333333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0848" y="89884"/>
            <a:ext cx="8147248" cy="651272"/>
          </a:xfrm>
        </p:spPr>
        <p:txBody>
          <a:bodyPr/>
          <a:lstStyle/>
          <a:p>
            <a:pPr algn="ctr"/>
            <a:r>
              <a:rPr lang="ru-RU" altLang="ru-RU" b="1" dirty="0"/>
              <a:t>Виртуальный класс </a:t>
            </a:r>
            <a:r>
              <a:rPr lang="ru-RU" altLang="ru-RU" b="1" dirty="0" smtClean="0"/>
              <a:t>ЦВ </a:t>
            </a:r>
            <a:endParaRPr lang="ru-RU" altLang="ru-RU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113141"/>
            <a:ext cx="4124371" cy="1672922"/>
          </a:xfrm>
          <a:prstGeom prst="rect">
            <a:avLst/>
          </a:prstGeom>
        </p:spPr>
      </p:pic>
      <p:pic>
        <p:nvPicPr>
          <p:cNvPr id="8" name="Изображение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2895787"/>
            <a:ext cx="4117830" cy="184525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113589"/>
            <a:ext cx="4032448" cy="167747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2949792"/>
            <a:ext cx="4248472" cy="183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606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Заголовок 1"/>
          <p:cNvSpPr>
            <a:spLocks noGrp="1"/>
          </p:cNvSpPr>
          <p:nvPr>
            <p:ph type="title"/>
          </p:nvPr>
        </p:nvSpPr>
        <p:spPr>
          <a:xfrm>
            <a:off x="313416" y="0"/>
            <a:ext cx="8517167" cy="558295"/>
          </a:xfrm>
        </p:spPr>
        <p:txBody>
          <a:bodyPr/>
          <a:lstStyle/>
          <a:p>
            <a:pPr algn="ctr" eaLnBrk="1" hangingPunct="1"/>
            <a:r>
              <a:rPr lang="ru-RU" altLang="ru-RU" sz="2000" dirty="0" smtClean="0"/>
              <a:t>Проведение оценочных сессий профессиональных знаний по охране труда для руководителей среднего звена ОАО «РЖД»</a:t>
            </a:r>
          </a:p>
        </p:txBody>
      </p:sp>
      <p:graphicFrame>
        <p:nvGraphicFramePr>
          <p:cNvPr id="4" name="Схема 3"/>
          <p:cNvGraphicFramePr/>
          <p:nvPr/>
        </p:nvGraphicFramePr>
        <p:xfrm>
          <a:off x="395536" y="1413960"/>
          <a:ext cx="864096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4" name="Прямоугольник 12"/>
          <p:cNvSpPr>
            <a:spLocks noChangeArrowheads="1"/>
          </p:cNvSpPr>
          <p:nvPr/>
        </p:nvSpPr>
        <p:spPr bwMode="auto">
          <a:xfrm>
            <a:off x="1619672" y="3507854"/>
            <a:ext cx="59046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/>
              <a:t>утверждена распоряжением ОАО «РЖД» </a:t>
            </a:r>
          </a:p>
          <a:p>
            <a:pPr algn="ctr"/>
            <a:r>
              <a:rPr lang="ru-RU" sz="2000" b="1" dirty="0" smtClean="0"/>
              <a:t>от 7 ноября 2018 </a:t>
            </a:r>
            <a:r>
              <a:rPr lang="ru-RU" sz="2000" b="1" dirty="0"/>
              <a:t>г</a:t>
            </a:r>
            <a:r>
              <a:rPr lang="ru-RU" sz="2000" b="1" dirty="0" smtClean="0"/>
              <a:t>. №2361/</a:t>
            </a:r>
            <a:r>
              <a:rPr lang="ru-RU" sz="2000" b="1" dirty="0" err="1" smtClean="0"/>
              <a:t>р</a:t>
            </a:r>
            <a:endParaRPr lang="ru-RU" sz="2000" b="1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 bwMode="auto">
          <a:xfrm>
            <a:off x="4572000" y="1059656"/>
            <a:ext cx="0" cy="3887391"/>
          </a:xfrm>
          <a:prstGeom prst="line">
            <a:avLst/>
          </a:prstGeom>
          <a:ln>
            <a:solidFill>
              <a:srgbClr val="00B050"/>
            </a:solidFill>
            <a:prstDash val="lgDash"/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147" name="Заголовок 1"/>
          <p:cNvSpPr>
            <a:spLocks noGrp="1"/>
          </p:cNvSpPr>
          <p:nvPr>
            <p:ph type="title"/>
          </p:nvPr>
        </p:nvSpPr>
        <p:spPr>
          <a:xfrm>
            <a:off x="880564" y="84660"/>
            <a:ext cx="7410450" cy="683419"/>
          </a:xfrm>
        </p:spPr>
        <p:txBody>
          <a:bodyPr/>
          <a:lstStyle/>
          <a:p>
            <a:pPr algn="ctr" eaLnBrk="1" hangingPunct="1"/>
            <a:r>
              <a:rPr lang="ru-RU" altLang="ru-RU" b="1" dirty="0" smtClean="0"/>
              <a:t>Формат проведения оценочных сессий</a:t>
            </a:r>
          </a:p>
        </p:txBody>
      </p:sp>
      <p:graphicFrame>
        <p:nvGraphicFramePr>
          <p:cNvPr id="4" name="Схема 3"/>
          <p:cNvGraphicFramePr/>
          <p:nvPr/>
        </p:nvGraphicFramePr>
        <p:xfrm>
          <a:off x="251520" y="1437624"/>
          <a:ext cx="864096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4" descr="Y:\РЖД\Договора\2014\Центральная комиссия\фото\DSC_0014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51501" y="2787253"/>
            <a:ext cx="2392363" cy="12430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/>
          </a:extLst>
        </p:spPr>
      </p:pic>
      <p:pic>
        <p:nvPicPr>
          <p:cNvPr id="11" name="Picture 3" descr="Y:\РЖД\Договора\2014\Центральная комиссия\фото\DSC_000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87451" y="3003947"/>
            <a:ext cx="2232025" cy="1108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/>
          </a:ex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Основной (очный) этап</a:t>
            </a:r>
          </a:p>
        </p:txBody>
      </p:sp>
      <p:graphicFrame>
        <p:nvGraphicFramePr>
          <p:cNvPr id="3" name="Схема 2"/>
          <p:cNvGraphicFramePr/>
          <p:nvPr/>
        </p:nvGraphicFramePr>
        <p:xfrm>
          <a:off x="179512" y="735546"/>
          <a:ext cx="8748464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9" name="Прямая соединительная линия 8"/>
          <p:cNvCxnSpPr/>
          <p:nvPr/>
        </p:nvCxnSpPr>
        <p:spPr bwMode="auto">
          <a:xfrm>
            <a:off x="2044176" y="3401768"/>
            <a:ext cx="504825" cy="0"/>
          </a:xfrm>
          <a:prstGeom prst="line">
            <a:avLst/>
          </a:prstGeom>
          <a:ln/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Прямая соединительная линия 4"/>
          <p:cNvCxnSpPr/>
          <p:nvPr/>
        </p:nvCxnSpPr>
        <p:spPr bwMode="auto">
          <a:xfrm flipH="1">
            <a:off x="2048806" y="2714625"/>
            <a:ext cx="2246" cy="1981128"/>
          </a:xfrm>
          <a:prstGeom prst="line">
            <a:avLst/>
          </a:prstGeom>
          <a:ln/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 bwMode="auto">
          <a:xfrm>
            <a:off x="2051051" y="3873792"/>
            <a:ext cx="504825" cy="0"/>
          </a:xfrm>
          <a:prstGeom prst="line">
            <a:avLst/>
          </a:prstGeom>
          <a:ln/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 bwMode="auto">
          <a:xfrm>
            <a:off x="2071678" y="4258096"/>
            <a:ext cx="504825" cy="0"/>
          </a:xfrm>
          <a:prstGeom prst="line">
            <a:avLst/>
          </a:prstGeom>
          <a:ln/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76" name="Прямоугольник 12"/>
          <p:cNvSpPr>
            <a:spLocks noChangeArrowheads="1"/>
          </p:cNvSpPr>
          <p:nvPr/>
        </p:nvSpPr>
        <p:spPr bwMode="auto">
          <a:xfrm>
            <a:off x="2699792" y="3003798"/>
            <a:ext cx="398706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Выступление с презентацией</a:t>
            </a:r>
            <a:br>
              <a:rPr lang="ru-RU" sz="140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итогов выполнения </a:t>
            </a:r>
            <a:br>
              <a:rPr lang="ru-RU" sz="140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индивидуального задания</a:t>
            </a:r>
          </a:p>
        </p:txBody>
      </p:sp>
      <p:sp>
        <p:nvSpPr>
          <p:cNvPr id="7177" name="Прямоугольник 15"/>
          <p:cNvSpPr>
            <a:spLocks noChangeArrowheads="1"/>
          </p:cNvSpPr>
          <p:nvPr/>
        </p:nvSpPr>
        <p:spPr bwMode="auto">
          <a:xfrm>
            <a:off x="2699792" y="3981154"/>
            <a:ext cx="307648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Презентация с защитой итогов</a:t>
            </a:r>
            <a:br>
              <a:rPr lang="ru-RU" sz="1400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работы в группах</a:t>
            </a:r>
          </a:p>
        </p:txBody>
      </p:sp>
      <p:sp>
        <p:nvSpPr>
          <p:cNvPr id="7178" name="Прямоугольник 17"/>
          <p:cNvSpPr>
            <a:spLocks noChangeArrowheads="1"/>
          </p:cNvSpPr>
          <p:nvPr/>
        </p:nvSpPr>
        <p:spPr bwMode="auto">
          <a:xfrm>
            <a:off x="2723300" y="4503248"/>
            <a:ext cx="51276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Доклады групп по итогам совместной работы</a:t>
            </a:r>
            <a:endParaRPr lang="ru-RU" sz="1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 bwMode="auto">
          <a:xfrm>
            <a:off x="2047875" y="4682916"/>
            <a:ext cx="550946" cy="5962"/>
          </a:xfrm>
          <a:prstGeom prst="line">
            <a:avLst/>
          </a:prstGeom>
          <a:ln/>
          <a:ex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80" name="Прямоугольник 19"/>
          <p:cNvSpPr>
            <a:spLocks noChangeArrowheads="1"/>
          </p:cNvSpPr>
          <p:nvPr/>
        </p:nvSpPr>
        <p:spPr bwMode="auto">
          <a:xfrm>
            <a:off x="2722267" y="3685827"/>
            <a:ext cx="185659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Работа в группах 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"/>
            <a:ext cx="7886700" cy="699542"/>
          </a:xfrm>
        </p:spPr>
        <p:txBody>
          <a:bodyPr>
            <a:noAutofit/>
          </a:bodyPr>
          <a:lstStyle/>
          <a:p>
            <a:pPr algn="ctr"/>
            <a:r>
              <a:rPr lang="ru-RU" sz="2400" dirty="0" smtClean="0">
                <a:latin typeface="Menlo" charset="0"/>
                <a:ea typeface="Menlo" charset="0"/>
                <a:cs typeface="Menlo" charset="0"/>
              </a:rPr>
              <a:t>Реализация Информационно-образовательной среды по </a:t>
            </a:r>
            <a:r>
              <a:rPr lang="ru-RU" sz="2400" dirty="0">
                <a:latin typeface="Menlo" charset="0"/>
                <a:ea typeface="Menlo" charset="0"/>
                <a:cs typeface="Menlo" charset="0"/>
              </a:rPr>
              <a:t>проведению оценочных </a:t>
            </a:r>
            <a:r>
              <a:rPr lang="ru-RU" sz="2400" dirty="0" smtClean="0">
                <a:latin typeface="Menlo" charset="0"/>
                <a:ea typeface="Menlo" charset="0"/>
                <a:cs typeface="Menlo" charset="0"/>
              </a:rPr>
              <a:t>сессий по охране труда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1059582"/>
            <a:ext cx="3294016" cy="1623920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6056" y="1131590"/>
            <a:ext cx="3294016" cy="1785668"/>
          </a:xfrm>
          <a:prstGeom prst="rect">
            <a:avLst/>
          </a:prstGeom>
        </p:spPr>
      </p:pic>
      <p:sp>
        <p:nvSpPr>
          <p:cNvPr id="6" name="Скругленный прямоугольник 5"/>
          <p:cNvSpPr/>
          <p:nvPr/>
        </p:nvSpPr>
        <p:spPr>
          <a:xfrm>
            <a:off x="1547664" y="771550"/>
            <a:ext cx="1840203" cy="24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ru-RU" sz="1200" dirty="0" smtClean="0">
                <a:cs typeface="Times New Roman" panose="02020603050405020304" pitchFamily="18" charset="0"/>
              </a:rPr>
              <a:t>Главная страница</a:t>
            </a:r>
            <a:endParaRPr lang="ru-RU" sz="1200" dirty="0">
              <a:cs typeface="Times New Roman" panose="02020603050405020304" pitchFamily="18" charset="0"/>
            </a:endParaRP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5580112" y="771550"/>
            <a:ext cx="2448272" cy="3206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ru-RU" sz="1200" dirty="0" smtClean="0">
                <a:cs typeface="Times New Roman" panose="02020603050405020304" pitchFamily="18" charset="0"/>
              </a:rPr>
              <a:t>Вход в оценочную сессию</a:t>
            </a:r>
            <a:endParaRPr lang="ru-RU" sz="1200" dirty="0"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04048" y="3075806"/>
            <a:ext cx="3367601" cy="1785627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5652120" y="2787774"/>
            <a:ext cx="2312222" cy="24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ru-RU" sz="1200" dirty="0" smtClean="0">
                <a:cs typeface="Times New Roman" panose="02020603050405020304" pitchFamily="18" charset="0"/>
              </a:rPr>
              <a:t>Проведение оценочной сессии</a:t>
            </a:r>
            <a:endParaRPr lang="ru-RU" sz="1200" dirty="0">
              <a:cs typeface="Times New Roman" panose="02020603050405020304" pitchFamily="18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1475656" y="2643758"/>
            <a:ext cx="1840203" cy="2486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ru-RU" sz="1200" dirty="0" smtClean="0">
                <a:cs typeface="Times New Roman" panose="02020603050405020304" pitchFamily="18" charset="0"/>
              </a:rPr>
              <a:t>Управление этапами</a:t>
            </a:r>
            <a:endParaRPr lang="ru-RU" sz="1200" dirty="0">
              <a:cs typeface="Times New Roman" panose="02020603050405020304" pitchFamily="18" charset="0"/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4250667" y="2128571"/>
            <a:ext cx="54346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8532440" y="2571750"/>
            <a:ext cx="0" cy="42916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>
            <a:off x="4294876" y="4209017"/>
            <a:ext cx="55424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Рисунок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3568" y="2931790"/>
            <a:ext cx="3365777" cy="181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0610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/>
          </p:cNvSpPr>
          <p:nvPr/>
        </p:nvSpPr>
        <p:spPr bwMode="auto">
          <a:xfrm>
            <a:off x="500063" y="0"/>
            <a:ext cx="8229600" cy="594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ru-RU" altLang="ru-RU" sz="2800">
              <a:solidFill>
                <a:srgbClr val="A50021"/>
              </a:solidFill>
              <a:latin typeface="Verdana" pitchFamily="34" charset="0"/>
            </a:endParaRPr>
          </a:p>
        </p:txBody>
      </p:sp>
      <p:sp>
        <p:nvSpPr>
          <p:cNvPr id="12" name="Прямоугольник 5"/>
          <p:cNvSpPr>
            <a:spLocks noChangeArrowheads="1"/>
          </p:cNvSpPr>
          <p:nvPr/>
        </p:nvSpPr>
        <p:spPr bwMode="auto">
          <a:xfrm>
            <a:off x="3887788" y="2647951"/>
            <a:ext cx="5072062" cy="175124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 algn="ctr">
              <a:lnSpc>
                <a:spcPct val="110000"/>
              </a:lnSpc>
              <a:defRPr/>
            </a:pP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Решением правления ОАО «РЖД»</a:t>
            </a:r>
          </a:p>
          <a:p>
            <a:pPr marL="514350" indent="-514350" algn="ctr">
              <a:lnSpc>
                <a:spcPct val="110000"/>
              </a:lnSpc>
              <a:defRPr/>
            </a:pPr>
            <a:r>
              <a:rPr lang="ru-RU" sz="1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Одобрены  </a:t>
            </a: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изменения в Политику</a:t>
            </a:r>
          </a:p>
          <a:p>
            <a:pPr marL="514350" indent="-514350" algn="ctr">
              <a:lnSpc>
                <a:spcPct val="110000"/>
              </a:lnSpc>
              <a:defRPr/>
            </a:pPr>
            <a:r>
              <a:rPr lang="ru-RU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холдинга </a:t>
            </a: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</a:t>
            </a:r>
            <a:r>
              <a:rPr lang="ru-RU" sz="1400" dirty="0">
                <a:solidFill>
                  <a:schemeClr val="bg1"/>
                </a:solidFill>
              </a:rPr>
              <a:t>Российские</a:t>
            </a: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железные дороги» </a:t>
            </a:r>
          </a:p>
          <a:p>
            <a:pPr marL="514350" indent="-514350" algn="ctr">
              <a:lnSpc>
                <a:spcPct val="110000"/>
              </a:lnSpc>
              <a:defRPr/>
            </a:pP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области охраны труда и </a:t>
            </a:r>
          </a:p>
          <a:p>
            <a:pPr marL="514350" indent="-514350" algn="ctr">
              <a:lnSpc>
                <a:spcPct val="110000"/>
              </a:lnSpc>
              <a:defRPr/>
            </a:pP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окружающей среды, промышленной</a:t>
            </a:r>
          </a:p>
          <a:p>
            <a:pPr marL="514350" indent="-514350" algn="ctr">
              <a:lnSpc>
                <a:spcPct val="110000"/>
              </a:lnSpc>
              <a:defRPr/>
            </a:pP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пожарной безопасности</a:t>
            </a:r>
          </a:p>
          <a:p>
            <a:pPr marL="514350" indent="-514350" algn="ctr">
              <a:lnSpc>
                <a:spcPct val="110000"/>
              </a:lnSpc>
              <a:defRPr/>
            </a:pPr>
            <a:r>
              <a:rPr lang="ru-RU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(протокол от 25.11.2013г.  № 39)</a:t>
            </a:r>
          </a:p>
        </p:txBody>
      </p:sp>
      <p:sp>
        <p:nvSpPr>
          <p:cNvPr id="11" name="Прямоугольник 6"/>
          <p:cNvSpPr>
            <a:spLocks noChangeArrowheads="1"/>
          </p:cNvSpPr>
          <p:nvPr/>
        </p:nvSpPr>
        <p:spPr bwMode="auto">
          <a:xfrm>
            <a:off x="179512" y="771550"/>
            <a:ext cx="5072063" cy="738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altLang="ru-RU" sz="1400" dirty="0">
                <a:solidFill>
                  <a:srgbClr val="59595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Verdana" pitchFamily="34" charset="0"/>
              </a:rPr>
              <a:t>Политика  ОАО «РЖД» в области охраны труда, окружающей среды и промышленной безопасности одобрена протоколом  </a:t>
            </a:r>
            <a:r>
              <a:rPr lang="ru-RU" altLang="ru-RU" sz="1400" dirty="0" smtClean="0">
                <a:solidFill>
                  <a:srgbClr val="59595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Verdana" pitchFamily="34" charset="0"/>
              </a:rPr>
              <a:t>Правления </a:t>
            </a:r>
            <a:r>
              <a:rPr lang="ru-RU" altLang="ru-RU" sz="1400" dirty="0">
                <a:solidFill>
                  <a:srgbClr val="59595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Verdana" pitchFamily="34" charset="0"/>
              </a:rPr>
              <a:t>ОАО «РЖД» от 10.10.2008 года № 34.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27050" y="4335022"/>
            <a:ext cx="8440601" cy="523220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ru-RU" altLang="ru-RU" sz="1400" i="1" dirty="0">
                <a:ea typeface="Verdana" pitchFamily="34" charset="0"/>
              </a:rPr>
              <a:t>Настоящая политика распространяется на все филиалы и структурные подразделения </a:t>
            </a:r>
            <a:r>
              <a:rPr lang="ru-RU" altLang="ru-RU" sz="1400" i="1" dirty="0" smtClean="0">
                <a:ea typeface="Verdana" pitchFamily="34" charset="0"/>
              </a:rPr>
              <a:t>                  ОАО </a:t>
            </a:r>
            <a:r>
              <a:rPr lang="ru-RU" altLang="ru-RU" sz="1400" i="1" dirty="0">
                <a:ea typeface="Verdana" pitchFamily="34" charset="0"/>
              </a:rPr>
              <a:t>«РЖД», а также его дочерние и зависимые общества (по согласованию).</a:t>
            </a:r>
          </a:p>
        </p:txBody>
      </p:sp>
      <p:sp>
        <p:nvSpPr>
          <p:cNvPr id="7179" name="Rectangle 2"/>
          <p:cNvSpPr>
            <a:spLocks noChangeArrowheads="1"/>
          </p:cNvSpPr>
          <p:nvPr/>
        </p:nvSpPr>
        <p:spPr bwMode="auto">
          <a:xfrm>
            <a:off x="114300" y="0"/>
            <a:ext cx="8832850" cy="627534"/>
          </a:xfrm>
          <a:prstGeom prst="rect">
            <a:avLst/>
          </a:prstGeom>
          <a:solidFill>
            <a:srgbClr val="969696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ru-RU" altLang="ru-RU" sz="2200" dirty="0" smtClean="0">
                <a:latin typeface="Verdana" pitchFamily="34" charset="0"/>
                <a:ea typeface="Arial" pitchFamily="34" charset="0"/>
                <a:cs typeface="Verdana" pitchFamily="34" charset="0"/>
              </a:rPr>
              <a:t>Политика </a:t>
            </a:r>
            <a:r>
              <a:rPr lang="ru-RU" altLang="ru-RU" sz="2200" dirty="0">
                <a:latin typeface="Verdana" pitchFamily="34" charset="0"/>
                <a:ea typeface="Arial" pitchFamily="34" charset="0"/>
                <a:cs typeface="Verdana" pitchFamily="34" charset="0"/>
              </a:rPr>
              <a:t>ОАО «РЖД</a:t>
            </a:r>
            <a:r>
              <a:rPr lang="ru-RU" altLang="ru-RU" sz="2200" dirty="0" smtClean="0">
                <a:latin typeface="Verdana" pitchFamily="34" charset="0"/>
                <a:ea typeface="Arial" pitchFamily="34" charset="0"/>
                <a:cs typeface="Verdana" pitchFamily="34" charset="0"/>
              </a:rPr>
              <a:t>» в области охраны труда, </a:t>
            </a:r>
          </a:p>
          <a:p>
            <a:pPr algn="ctr"/>
            <a:r>
              <a:rPr lang="ru-RU" altLang="ru-RU" sz="2200" dirty="0" smtClean="0">
                <a:latin typeface="Verdana" pitchFamily="34" charset="0"/>
                <a:ea typeface="Arial" pitchFamily="34" charset="0"/>
                <a:cs typeface="Verdana" pitchFamily="34" charset="0"/>
              </a:rPr>
              <a:t>защиты окружающей среды и промышленной безопасности</a:t>
            </a:r>
            <a:endParaRPr lang="ru-RU" altLang="ru-RU" sz="2200" dirty="0">
              <a:latin typeface="Verdana" pitchFamily="34" charset="0"/>
              <a:ea typeface="Arial" pitchFamily="34" charset="0"/>
              <a:cs typeface="Verdana" pitchFamily="34" charset="0"/>
            </a:endParaRPr>
          </a:p>
        </p:txBody>
      </p:sp>
      <p:sp>
        <p:nvSpPr>
          <p:cNvPr id="7180" name="Прямоугольник 12"/>
          <p:cNvSpPr>
            <a:spLocks noChangeArrowheads="1"/>
          </p:cNvSpPr>
          <p:nvPr/>
        </p:nvSpPr>
        <p:spPr bwMode="auto">
          <a:xfrm>
            <a:off x="1979712" y="1563638"/>
            <a:ext cx="645160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400" b="1" dirty="0">
                <a:solidFill>
                  <a:srgbClr val="CC0000"/>
                </a:solidFill>
              </a:rPr>
              <a:t>Изменения в Политику ОАО «РЖД»  </a:t>
            </a:r>
            <a:br>
              <a:rPr lang="ru-RU" sz="1400" b="1" dirty="0">
                <a:solidFill>
                  <a:srgbClr val="CC0000"/>
                </a:solidFill>
              </a:rPr>
            </a:br>
            <a:r>
              <a:rPr lang="ru-RU" sz="1400" b="1" dirty="0">
                <a:solidFill>
                  <a:srgbClr val="CC0000"/>
                </a:solidFill>
              </a:rPr>
              <a:t>в области охраны труда,</a:t>
            </a:r>
            <a:r>
              <a:rPr lang="ru-RU" sz="1400" b="1" dirty="0">
                <a:solidFill>
                  <a:srgbClr val="CC3300"/>
                </a:solidFill>
              </a:rPr>
              <a:t> защиты окружающей среды и промышленной </a:t>
            </a:r>
            <a:r>
              <a:rPr lang="ru-RU" sz="1400" b="1" dirty="0" smtClean="0">
                <a:solidFill>
                  <a:srgbClr val="CC3300"/>
                </a:solidFill>
              </a:rPr>
              <a:t>безопасности</a:t>
            </a:r>
            <a:r>
              <a:rPr lang="ru-RU" sz="1400" b="1" dirty="0" smtClean="0">
                <a:solidFill>
                  <a:srgbClr val="CC0000"/>
                </a:solidFill>
              </a:rPr>
              <a:t>  утверждены </a:t>
            </a:r>
            <a:r>
              <a:rPr lang="ru-RU" sz="1400" b="1" dirty="0">
                <a:solidFill>
                  <a:srgbClr val="CC0000"/>
                </a:solidFill>
              </a:rPr>
              <a:t>Правлением ОАО «РЖД</a:t>
            </a:r>
            <a:r>
              <a:rPr lang="ru-RU" sz="1400" b="1" dirty="0" smtClean="0">
                <a:solidFill>
                  <a:srgbClr val="CC0000"/>
                </a:solidFill>
              </a:rPr>
              <a:t>» (протокол </a:t>
            </a:r>
            <a:r>
              <a:rPr lang="ru-RU" sz="1400" b="1" dirty="0">
                <a:solidFill>
                  <a:srgbClr val="CC0000"/>
                </a:solidFill>
              </a:rPr>
              <a:t>от 27.12.2011г. № 52)</a:t>
            </a:r>
            <a:endParaRPr lang="ru-RU" sz="1400" dirty="0"/>
          </a:p>
        </p:txBody>
      </p:sp>
      <p:pic>
        <p:nvPicPr>
          <p:cNvPr id="7182" name="Picture 4" descr="http://www.excelas1.com/_CE/pagecontent/Images/headers/pap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9041" y="964406"/>
            <a:ext cx="26511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3" name="Picture 8" descr="http://st.gdefon.com/wallpapers_original/s/392940_ruka_ruchka_dokumenty_lit_dogovor._4368x2912_%28www.GdeFon.ru%2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200" y="2751825"/>
            <a:ext cx="2901950" cy="152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5" name="Picture 10" descr="http://erherherherhrrdfj.pp.ua/templates/torrentreactor/img/doc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450" y="1684736"/>
            <a:ext cx="1639888" cy="1229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3419"/>
          </a:xfrm>
        </p:spPr>
        <p:txBody>
          <a:bodyPr/>
          <a:lstStyle/>
          <a:p>
            <a:pPr algn="ctr" eaLnBrk="1" hangingPunct="1"/>
            <a:r>
              <a:rPr lang="ru-RU" altLang="ru-RU" b="1" dirty="0" smtClean="0"/>
              <a:t>Задачи по внедрению оценочных сессий в </a:t>
            </a:r>
            <a:br>
              <a:rPr lang="ru-RU" altLang="ru-RU" b="1" dirty="0" smtClean="0"/>
            </a:br>
            <a:r>
              <a:rPr lang="ru-RU" altLang="ru-RU" b="1" dirty="0" smtClean="0"/>
              <a:t>ОАО «РЖД» в 2019 году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62971" y="3291830"/>
            <a:ext cx="8018058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solidFill>
                  <a:schemeClr val="lt1"/>
                </a:solidFill>
                <a:latin typeface="+mn-lt"/>
              </a:rPr>
              <a:t>Повышение квалификации по охране труда руководителей среднего звена с проведением оценочной сессии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576618" y="987574"/>
            <a:ext cx="7990764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solidFill>
                  <a:schemeClr val="lt1"/>
                </a:solidFill>
                <a:latin typeface="+mn-lt"/>
              </a:rPr>
              <a:t>Подготовка  модераторов по проведению оценочных сессий по охране труда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573205" y="1851670"/>
            <a:ext cx="7997589" cy="132343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just"/>
            <a:r>
              <a:rPr lang="ru-RU" sz="2000" b="1" dirty="0" smtClean="0"/>
              <a:t>Апробация Методики проведения оценочных сессий профессиональных знаний по охране труда для руководителей среднего звена ОАО «РЖД» в подразделениях компании – получение обратной связи </a:t>
            </a:r>
            <a:endParaRPr lang="ru-RU" sz="2000" b="1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1635646"/>
            <a:ext cx="86409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i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rPr>
              <a:t>БЛАГОДАРЮ ЗА ВНИМАНИЕ!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19"/>
          <p:cNvSpPr txBox="1">
            <a:spLocks noChangeArrowheads="1"/>
          </p:cNvSpPr>
          <p:nvPr/>
        </p:nvSpPr>
        <p:spPr bwMode="auto">
          <a:xfrm>
            <a:off x="185437" y="0"/>
            <a:ext cx="8773125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777875" eaLnBrk="0" hangingPunct="0">
              <a:defRPr/>
            </a:pPr>
            <a:r>
              <a:rPr lang="ru-RU" altLang="ru-RU" sz="2200" dirty="0" smtClean="0">
                <a:latin typeface="Verdana" pitchFamily="34" charset="0"/>
                <a:ea typeface="Arial" pitchFamily="34" charset="0"/>
                <a:cs typeface="Verdana" pitchFamily="34" charset="0"/>
              </a:rPr>
              <a:t>Нормативное обеспечение</a:t>
            </a:r>
            <a:br>
              <a:rPr lang="ru-RU" altLang="ru-RU" sz="2200" dirty="0" smtClean="0">
                <a:latin typeface="Verdana" pitchFamily="34" charset="0"/>
                <a:ea typeface="Arial" pitchFamily="34" charset="0"/>
                <a:cs typeface="Verdana" pitchFamily="34" charset="0"/>
              </a:rPr>
            </a:br>
            <a:r>
              <a:rPr lang="ru-RU" altLang="ru-RU" sz="2200" dirty="0" smtClean="0">
                <a:latin typeface="Verdana" pitchFamily="34" charset="0"/>
                <a:ea typeface="Arial" pitchFamily="34" charset="0"/>
                <a:cs typeface="Verdana" pitchFamily="34" charset="0"/>
              </a:rPr>
              <a:t>системы управления охраной труда в ОАО «РЖД»</a:t>
            </a:r>
          </a:p>
        </p:txBody>
      </p:sp>
      <p:sp>
        <p:nvSpPr>
          <p:cNvPr id="17" name="AutoShape 89"/>
          <p:cNvSpPr>
            <a:spLocks noChangeArrowheads="1"/>
          </p:cNvSpPr>
          <p:nvPr/>
        </p:nvSpPr>
        <p:spPr bwMode="auto">
          <a:xfrm>
            <a:off x="217410" y="771550"/>
            <a:ext cx="8819086" cy="646793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4200"/>
              </a:spcBef>
            </a:pPr>
            <a:endParaRPr lang="ru-RU" sz="8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spcBef>
                <a:spcPts val="0"/>
              </a:spcBef>
            </a:pPr>
            <a:endParaRPr lang="ru-RU" sz="8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spcBef>
                <a:spcPts val="0"/>
              </a:spcBef>
            </a:pP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Более 250 нормативных и организационно-методических актов</a:t>
            </a:r>
            <a:b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по охране труда, в т.ч.:</a:t>
            </a:r>
            <a:endParaRPr lang="ru-RU" b="1" i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endParaRPr lang="ru-RU" sz="1200" dirty="0"/>
          </a:p>
        </p:txBody>
      </p:sp>
      <p:grpSp>
        <p:nvGrpSpPr>
          <p:cNvPr id="2" name="Группа 17"/>
          <p:cNvGrpSpPr/>
          <p:nvPr/>
        </p:nvGrpSpPr>
        <p:grpSpPr>
          <a:xfrm>
            <a:off x="251520" y="1419622"/>
            <a:ext cx="8784976" cy="2952329"/>
            <a:chOff x="179512" y="2139702"/>
            <a:chExt cx="8784976" cy="2916326"/>
          </a:xfrm>
        </p:grpSpPr>
        <p:sp>
          <p:nvSpPr>
            <p:cNvPr id="97" name="AutoShape 58"/>
            <p:cNvSpPr>
              <a:spLocks noChangeArrowheads="1"/>
            </p:cNvSpPr>
            <p:nvPr/>
          </p:nvSpPr>
          <p:spPr bwMode="auto">
            <a:xfrm>
              <a:off x="5868144" y="2139702"/>
              <a:ext cx="3096344" cy="324036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149 инструкций по охране труда</a:t>
              </a:r>
              <a:endParaRPr lang="ru-RU" sz="1200" dirty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98" name="AutoShape 58"/>
            <p:cNvSpPr>
              <a:spLocks noChangeArrowheads="1"/>
            </p:cNvSpPr>
            <p:nvPr/>
          </p:nvSpPr>
          <p:spPr bwMode="auto">
            <a:xfrm>
              <a:off x="179512" y="2139702"/>
              <a:ext cx="2880320" cy="3060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85725" algn="ctr">
                <a:defRPr/>
              </a:pP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9 СТО</a:t>
              </a:r>
            </a:p>
          </p:txBody>
        </p:sp>
        <p:sp>
          <p:nvSpPr>
            <p:cNvPr id="99" name="Скругленный прямоугольник 98"/>
            <p:cNvSpPr/>
            <p:nvPr/>
          </p:nvSpPr>
          <p:spPr>
            <a:xfrm>
              <a:off x="179512" y="2463737"/>
              <a:ext cx="8784976" cy="2592291"/>
            </a:xfrm>
            <a:prstGeom prst="roundRect">
              <a:avLst>
                <a:gd name="adj" fmla="val 2165"/>
              </a:avLst>
            </a:prstGeom>
            <a:solidFill>
              <a:schemeClr val="bg1">
                <a:lumMod val="75000"/>
              </a:schemeClr>
            </a:solidFill>
            <a:ln w="15875">
              <a:solidFill>
                <a:schemeClr val="tx1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ru-RU" sz="1000" b="1">
                <a:solidFill>
                  <a:schemeClr val="tx2"/>
                </a:solidFill>
                <a:cs typeface="Times New Roman" pitchFamily="18" charset="0"/>
              </a:endParaRPr>
            </a:p>
          </p:txBody>
        </p:sp>
        <p:sp>
          <p:nvSpPr>
            <p:cNvPr id="100" name="AutoShape 89"/>
            <p:cNvSpPr>
              <a:spLocks noChangeArrowheads="1"/>
            </p:cNvSpPr>
            <p:nvPr/>
          </p:nvSpPr>
          <p:spPr bwMode="auto">
            <a:xfrm>
              <a:off x="264583" y="2490190"/>
              <a:ext cx="8640960" cy="48414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lnSpc>
                  <a:spcPts val="950"/>
                </a:lnSpc>
                <a:spcBef>
                  <a:spcPts val="0"/>
                </a:spcBef>
                <a:defRPr/>
              </a:pPr>
              <a:r>
                <a:rPr lang="ru-RU" sz="1200" i="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СТО РЖД 15.001-2016 «Система управления охраной труда </a:t>
              </a:r>
            </a:p>
            <a:p>
              <a:pPr algn="ctr">
                <a:lnSpc>
                  <a:spcPts val="950"/>
                </a:lnSpc>
                <a:spcBef>
                  <a:spcPts val="0"/>
                </a:spcBef>
                <a:defRPr/>
              </a:pP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в открытом акционерном обществе «Российские железные дороги».</a:t>
              </a:r>
            </a:p>
            <a:p>
              <a:pPr algn="ctr">
                <a:lnSpc>
                  <a:spcPts val="950"/>
                </a:lnSpc>
                <a:defRPr/>
              </a:pP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Общие положения»</a:t>
              </a:r>
            </a:p>
          </p:txBody>
        </p:sp>
        <p:sp>
          <p:nvSpPr>
            <p:cNvPr id="108" name="AutoShape 89"/>
            <p:cNvSpPr>
              <a:spLocks noChangeArrowheads="1"/>
            </p:cNvSpPr>
            <p:nvPr/>
          </p:nvSpPr>
          <p:spPr bwMode="auto">
            <a:xfrm>
              <a:off x="251520" y="2993261"/>
              <a:ext cx="4248472" cy="47886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t" anchorCtr="0"/>
            <a:lstStyle/>
            <a:p>
              <a:pPr algn="ctr">
                <a:lnSpc>
                  <a:spcPts val="950"/>
                </a:lnSpc>
                <a:defRPr/>
              </a:pPr>
              <a:r>
                <a:rPr lang="ru-RU" sz="1200" i="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СТО РЖД 15.002-2016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«Система управления охраной труда в ОАО «РЖД». 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Организация контроля и порядок его проведения»</a:t>
              </a:r>
              <a:endParaRPr lang="ru-RU" sz="1200" dirty="0"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11" name="AutoShape 89"/>
            <p:cNvSpPr>
              <a:spLocks noChangeArrowheads="1"/>
            </p:cNvSpPr>
            <p:nvPr/>
          </p:nvSpPr>
          <p:spPr bwMode="auto">
            <a:xfrm>
              <a:off x="251520" y="3491170"/>
              <a:ext cx="4248472" cy="48520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t" anchorCtr="0"/>
            <a:lstStyle/>
            <a:p>
              <a:pPr algn="ctr">
                <a:lnSpc>
                  <a:spcPts val="950"/>
                </a:lnSpc>
                <a:defRPr/>
              </a:pP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СТО РЖД 15.005-2013 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«Система внутреннего аудита управления охраной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труда и промышленной безопасностью в ОАО «РЖД»</a:t>
              </a:r>
            </a:p>
          </p:txBody>
        </p:sp>
        <p:sp>
          <p:nvSpPr>
            <p:cNvPr id="112" name="AutoShape 89"/>
            <p:cNvSpPr>
              <a:spLocks noChangeArrowheads="1"/>
            </p:cNvSpPr>
            <p:nvPr/>
          </p:nvSpPr>
          <p:spPr bwMode="auto">
            <a:xfrm>
              <a:off x="251520" y="3981775"/>
              <a:ext cx="4248472" cy="44241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t" anchorCtr="0"/>
            <a:lstStyle/>
            <a:p>
              <a:pPr algn="ctr">
                <a:lnSpc>
                  <a:spcPts val="950"/>
                </a:lnSpc>
                <a:defRPr/>
              </a:pP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СТО РЖД 15.012-2014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«Система управления охраной труда в ОАО «РЖД». 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Специальная оценка условий труда»</a:t>
              </a:r>
            </a:p>
          </p:txBody>
        </p:sp>
        <p:sp>
          <p:nvSpPr>
            <p:cNvPr id="113" name="AutoShape 89"/>
            <p:cNvSpPr>
              <a:spLocks noChangeArrowheads="1"/>
            </p:cNvSpPr>
            <p:nvPr/>
          </p:nvSpPr>
          <p:spPr bwMode="auto">
            <a:xfrm>
              <a:off x="251520" y="4415858"/>
              <a:ext cx="4248472" cy="596489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0"/>
            <a:lstStyle/>
            <a:p>
              <a:pPr algn="ctr">
                <a:lnSpc>
                  <a:spcPts val="950"/>
                </a:lnSpc>
                <a:defRPr/>
              </a:pPr>
              <a:r>
                <a:rPr lang="ru-RU" sz="12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ru-RU" sz="115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СТО РЖД 15. 014-2017</a:t>
              </a:r>
              <a:br>
                <a:rPr lang="ru-RU" sz="115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15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«Система управления охраной труда в ОАО «РЖД».  </a:t>
              </a:r>
              <a:br>
                <a:rPr lang="ru-RU" sz="115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15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Управление профессиональными рисками.</a:t>
              </a:r>
            </a:p>
            <a:p>
              <a:pPr algn="ctr">
                <a:lnSpc>
                  <a:spcPts val="950"/>
                </a:lnSpc>
                <a:defRPr/>
              </a:pPr>
              <a:r>
                <a:rPr lang="ru-RU" sz="115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Общие положения»</a:t>
              </a:r>
            </a:p>
          </p:txBody>
        </p:sp>
        <p:sp>
          <p:nvSpPr>
            <p:cNvPr id="114" name="AutoShape 89"/>
            <p:cNvSpPr>
              <a:spLocks noChangeArrowheads="1"/>
            </p:cNvSpPr>
            <p:nvPr/>
          </p:nvSpPr>
          <p:spPr bwMode="auto">
            <a:xfrm>
              <a:off x="4644008" y="2993261"/>
              <a:ext cx="4248472" cy="47254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t" anchorCtr="0"/>
            <a:lstStyle/>
            <a:p>
              <a:pPr algn="ctr">
                <a:lnSpc>
                  <a:spcPts val="950"/>
                </a:lnSpc>
                <a:defRPr/>
              </a:pPr>
              <a:r>
                <a:rPr lang="ru-RU" sz="12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СТО РЖД 15.003-2014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«Производственный контроль условий труда</a:t>
              </a:r>
            </a:p>
            <a:p>
              <a:pPr algn="ctr">
                <a:lnSpc>
                  <a:spcPts val="950"/>
                </a:lnSpc>
                <a:defRPr/>
              </a:pP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в ОАО «РЖД». Общие положения»</a:t>
              </a:r>
            </a:p>
          </p:txBody>
        </p:sp>
        <p:sp>
          <p:nvSpPr>
            <p:cNvPr id="115" name="AutoShape 89"/>
            <p:cNvSpPr>
              <a:spLocks noChangeArrowheads="1"/>
            </p:cNvSpPr>
            <p:nvPr/>
          </p:nvSpPr>
          <p:spPr bwMode="auto">
            <a:xfrm>
              <a:off x="4644008" y="3491170"/>
              <a:ext cx="4248472" cy="463917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t" anchorCtr="0"/>
            <a:lstStyle/>
            <a:p>
              <a:pPr algn="ctr">
                <a:lnSpc>
                  <a:spcPts val="950"/>
                </a:lnSpc>
                <a:defRPr/>
              </a:pPr>
              <a:r>
                <a:rPr lang="ru-RU" sz="12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СТО РЖД 15.011-2015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«Система управления охраной труда в ОАО «РЖД». 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Организация обучения» </a:t>
              </a:r>
            </a:p>
          </p:txBody>
        </p:sp>
        <p:sp>
          <p:nvSpPr>
            <p:cNvPr id="116" name="AutoShape 89"/>
            <p:cNvSpPr>
              <a:spLocks noChangeArrowheads="1"/>
            </p:cNvSpPr>
            <p:nvPr/>
          </p:nvSpPr>
          <p:spPr bwMode="auto">
            <a:xfrm>
              <a:off x="4644008" y="3950955"/>
              <a:ext cx="4248472" cy="50405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t" anchorCtr="0"/>
            <a:lstStyle/>
            <a:p>
              <a:pPr algn="ctr">
                <a:lnSpc>
                  <a:spcPts val="950"/>
                </a:lnSpc>
                <a:defRPr/>
              </a:pP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СТО РЖД 15.013-2015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«Система управления охраной труда в ОАО «РЖД». 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Электрическая безопасность. Общие положения» </a:t>
              </a:r>
            </a:p>
          </p:txBody>
        </p:sp>
        <p:sp>
          <p:nvSpPr>
            <p:cNvPr id="117" name="AutoShape 89"/>
            <p:cNvSpPr>
              <a:spLocks noChangeArrowheads="1"/>
            </p:cNvSpPr>
            <p:nvPr/>
          </p:nvSpPr>
          <p:spPr bwMode="auto">
            <a:xfrm>
              <a:off x="4642694" y="4456329"/>
              <a:ext cx="4248472" cy="576316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 anchorCtr="0"/>
            <a:lstStyle/>
            <a:p>
              <a:pPr algn="ctr">
                <a:lnSpc>
                  <a:spcPts val="950"/>
                </a:lnSpc>
                <a:defRPr/>
              </a:pPr>
              <a:r>
                <a:rPr lang="ru-RU" sz="1200" dirty="0"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ru-RU" sz="11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СТО РЖД 15.015-2016</a:t>
              </a: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/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«Проходы служебные на объектах ОАО «РЖД»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Технические требования, правила устройства</a:t>
              </a:r>
              <a:b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и содержания»</a:t>
              </a:r>
            </a:p>
          </p:txBody>
        </p:sp>
        <p:sp>
          <p:nvSpPr>
            <p:cNvPr id="20" name="AutoShape 58"/>
            <p:cNvSpPr>
              <a:spLocks noChangeArrowheads="1"/>
            </p:cNvSpPr>
            <p:nvPr/>
          </p:nvSpPr>
          <p:spPr bwMode="auto">
            <a:xfrm>
              <a:off x="3059832" y="2139702"/>
              <a:ext cx="2808312" cy="3060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75000"/>
              </a:schemeClr>
            </a:solidFill>
            <a:ln w="63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85725" algn="ctr">
                <a:defRPr/>
              </a:pP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30</a:t>
              </a:r>
              <a:r>
                <a:rPr lang="en-US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lang="ru-RU" sz="1200" dirty="0" smtClean="0">
                  <a:latin typeface="Verdana" pitchFamily="34" charset="0"/>
                  <a:ea typeface="Verdana" pitchFamily="34" charset="0"/>
                  <a:cs typeface="Verdana" pitchFamily="34" charset="0"/>
                </a:rPr>
                <a:t>правил по охране труда</a:t>
              </a:r>
            </a:p>
          </p:txBody>
        </p:sp>
      </p:grpSp>
      <p:sp>
        <p:nvSpPr>
          <p:cNvPr id="18" name="AutoShape 89"/>
          <p:cNvSpPr>
            <a:spLocks noChangeArrowheads="1"/>
          </p:cNvSpPr>
          <p:nvPr/>
        </p:nvSpPr>
        <p:spPr bwMode="auto">
          <a:xfrm>
            <a:off x="217410" y="4371950"/>
            <a:ext cx="8819086" cy="504056"/>
          </a:xfrm>
          <a:prstGeom prst="roundRect">
            <a:avLst>
              <a:gd name="adj" fmla="val 16667"/>
            </a:avLst>
          </a:prstGeom>
          <a:solidFill>
            <a:schemeClr val="accent3">
              <a:lumMod val="60000"/>
              <a:lumOff val="40000"/>
            </a:schemeClr>
          </a:solidFill>
          <a:ln w="2857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ts val="4200"/>
              </a:spcBef>
            </a:pPr>
            <a:endParaRPr lang="ru-RU" sz="8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spcBef>
                <a:spcPts val="0"/>
              </a:spcBef>
            </a:pPr>
            <a:endParaRPr lang="ru-RU" sz="8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ru-RU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 2019 год запланированы работы по разработке и пересмотру 55 документов, </a:t>
            </a:r>
            <a:br>
              <a:rPr lang="ru-RU" sz="1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1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из них: 11 правил по охране труда и 44 инструкции по охране труда, в т.ч. разработка 9-и вновь.</a:t>
            </a:r>
          </a:p>
          <a:p>
            <a:pPr algn="ctr"/>
            <a:endParaRPr lang="ru-RU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Заголовок 1"/>
          <p:cNvSpPr txBox="1">
            <a:spLocks/>
          </p:cNvSpPr>
          <p:nvPr/>
        </p:nvSpPr>
        <p:spPr bwMode="auto">
          <a:xfrm>
            <a:off x="0" y="136525"/>
            <a:ext cx="9144000" cy="53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altLang="ru-RU" i="0" dirty="0">
                <a:latin typeface="Verdana" pitchFamily="34" charset="0"/>
              </a:rPr>
              <a:t>Динамика производственного травматизма в ОАО «РЖД» </a:t>
            </a:r>
            <a:endParaRPr lang="ru-RU" altLang="ru-RU" i="0" dirty="0" smtClean="0">
              <a:latin typeface="Verdana" pitchFamily="34" charset="0"/>
            </a:endParaRPr>
          </a:p>
          <a:p>
            <a:pPr algn="ctr"/>
            <a:r>
              <a:rPr lang="ru-RU" altLang="ru-RU" i="0" dirty="0" smtClean="0">
                <a:latin typeface="Verdana" pitchFamily="34" charset="0"/>
              </a:rPr>
              <a:t>за </a:t>
            </a:r>
            <a:r>
              <a:rPr lang="ru-RU" altLang="ru-RU" i="0" dirty="0">
                <a:latin typeface="Verdana" pitchFamily="34" charset="0"/>
              </a:rPr>
              <a:t>период </a:t>
            </a:r>
            <a:r>
              <a:rPr lang="ru-RU" altLang="ru-RU" i="0" dirty="0" smtClean="0">
                <a:latin typeface="Verdana" pitchFamily="34" charset="0"/>
              </a:rPr>
              <a:t>2013-2018 гг</a:t>
            </a:r>
            <a:r>
              <a:rPr lang="ru-RU" altLang="ru-RU" i="0" dirty="0">
                <a:latin typeface="Verdana" pitchFamily="34" charset="0"/>
              </a:rPr>
              <a:t>.</a:t>
            </a:r>
          </a:p>
        </p:txBody>
      </p:sp>
      <p:sp>
        <p:nvSpPr>
          <p:cNvPr id="33796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ru-RU" i="0"/>
          </a:p>
        </p:txBody>
      </p:sp>
      <p:graphicFrame>
        <p:nvGraphicFramePr>
          <p:cNvPr id="6" name="Диаграмма 5"/>
          <p:cNvGraphicFramePr>
            <a:graphicFrameLocks noGrp="1"/>
          </p:cNvGraphicFramePr>
          <p:nvPr/>
        </p:nvGraphicFramePr>
        <p:xfrm>
          <a:off x="95730" y="907199"/>
          <a:ext cx="8825070" cy="1959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Диаграмма 6"/>
          <p:cNvGraphicFramePr>
            <a:graphicFrameLocks noGrp="1"/>
          </p:cNvGraphicFramePr>
          <p:nvPr/>
        </p:nvGraphicFramePr>
        <p:xfrm>
          <a:off x="0" y="2652408"/>
          <a:ext cx="9210675" cy="20298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/>
          <p:cNvGraphicFramePr>
            <a:graphicFrameLocks noGrp="1"/>
          </p:cNvGraphicFramePr>
          <p:nvPr/>
        </p:nvGraphicFramePr>
        <p:xfrm>
          <a:off x="0" y="888459"/>
          <a:ext cx="5460460" cy="3975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Диаграмма 4"/>
          <p:cNvGraphicFramePr>
            <a:graphicFrameLocks noGrp="1"/>
          </p:cNvGraphicFramePr>
          <p:nvPr/>
        </p:nvGraphicFramePr>
        <p:xfrm>
          <a:off x="5570706" y="907915"/>
          <a:ext cx="3469127" cy="3943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Прямоугольник 5"/>
          <p:cNvSpPr/>
          <p:nvPr/>
        </p:nvSpPr>
        <p:spPr>
          <a:xfrm>
            <a:off x="246962" y="0"/>
            <a:ext cx="8728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1" i="0" u="none" strike="noStrike" kern="1200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Распределение несчастных случаев по видам происшествий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0" y="699542"/>
            <a:ext cx="45979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1" i="0" u="none" strike="noStrike" kern="1200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Общий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292080" y="699542"/>
            <a:ext cx="37424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 sz="1400" b="1" i="0" u="none" strike="noStrike" kern="1200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Смертельный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1218524"/>
            <a:ext cx="5076056" cy="355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915566"/>
            <a:ext cx="5076056" cy="2774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217461"/>
            <a:ext cx="4258733" cy="191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987574"/>
            <a:ext cx="2583908" cy="915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20725" y="1088704"/>
            <a:ext cx="1678742" cy="87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379379" y="0"/>
            <a:ext cx="81712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b="1" i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Концепция «Нулевой травматизм» </a:t>
            </a:r>
            <a:br>
              <a:rPr lang="ru-RU" altLang="ru-RU" b="1" i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altLang="ru-RU" b="1" i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(«</a:t>
            </a:r>
            <a:r>
              <a:rPr lang="en-US" altLang="ru-RU" b="1" i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Vision Zero</a:t>
            </a:r>
            <a:r>
              <a:rPr lang="ru-RU" altLang="ru-RU" b="1" i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»</a:t>
            </a:r>
            <a:r>
              <a:rPr lang="en-US" altLang="ru-RU" b="1" i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ru-RU" altLang="ru-RU" b="1" i="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-92546"/>
            <a:ext cx="9144000" cy="830977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pPr algn="ctr"/>
            <a:r>
              <a:rPr lang="ru-RU" sz="2400" b="1" dirty="0" smtClean="0"/>
              <a:t>Семь «золотых правил» производства с нулевым травматизмом и безопасными условиями труда в ОАО «РЖД» </a:t>
            </a:r>
            <a:endParaRPr lang="ru-RU" altLang="ru-RU" sz="1100" dirty="0" smtClean="0">
              <a:latin typeface="Verdana" pitchFamily="34" charset="0"/>
              <a:ea typeface="Arial" pitchFamily="34" charset="0"/>
              <a:cs typeface="Verdana" pitchFamily="34" charset="0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843558"/>
            <a:ext cx="513175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9695" y="771550"/>
            <a:ext cx="3554305" cy="3180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1" y="3702185"/>
            <a:ext cx="4608511" cy="116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-92546"/>
            <a:ext cx="9144000" cy="830977"/>
          </a:xfrm>
          <a:prstGeom prst="rect">
            <a:avLst/>
          </a:prstGeom>
          <a:noFill/>
        </p:spPr>
        <p:txBody>
          <a:bodyPr wrap="square" lIns="91418" tIns="45710" rIns="91418" bIns="45710" rtlCol="0">
            <a:spAutoFit/>
          </a:bodyPr>
          <a:lstStyle/>
          <a:p>
            <a:pPr algn="ctr"/>
            <a:r>
              <a:rPr lang="ru-RU" sz="2400" b="1" dirty="0" smtClean="0"/>
              <a:t>Семь «золотых правил» производства с нулевым травматизмом и безопасными условиями труда в ОАО «РЖД» </a:t>
            </a:r>
            <a:endParaRPr lang="ru-RU" altLang="ru-RU" sz="1100" dirty="0" smtClean="0">
              <a:latin typeface="Verdana" pitchFamily="34" charset="0"/>
              <a:ea typeface="Arial" pitchFamily="34" charset="0"/>
              <a:cs typeface="Verdana" pitchFamily="34" charset="0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107504" y="771550"/>
          <a:ext cx="8928992" cy="4104455"/>
        </p:xfrm>
        <a:graphic>
          <a:graphicData uri="http://schemas.openxmlformats.org/drawingml/2006/table">
            <a:tbl>
              <a:tblPr/>
              <a:tblGrid>
                <a:gridCol w="4320480"/>
                <a:gridCol w="4608512"/>
              </a:tblGrid>
              <a:tr h="3000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630555" algn="l"/>
                        </a:tabLst>
                      </a:pPr>
                      <a:r>
                        <a:rPr lang="ru-RU" sz="1400" b="1" dirty="0">
                          <a:latin typeface="Times New Roman"/>
                          <a:ea typeface="Times New Roman"/>
                        </a:rPr>
                        <a:t>Правило концепции «нулевого травматизма</a:t>
                      </a:r>
                      <a:r>
                        <a:rPr lang="ru-RU" sz="1400" b="1" dirty="0" smtClean="0">
                          <a:latin typeface="Times New Roman"/>
                          <a:ea typeface="Times New Roman"/>
                        </a:rPr>
                        <a:t>»</a:t>
                      </a:r>
                      <a:endParaRPr lang="ru-RU" sz="1400" b="1" dirty="0">
                        <a:latin typeface="Times New Roman"/>
                        <a:ea typeface="Times New Roman"/>
                      </a:endParaRP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630555" algn="l"/>
                        </a:tabLst>
                      </a:pPr>
                      <a:r>
                        <a:rPr lang="ru-RU" sz="1400" b="1" dirty="0">
                          <a:latin typeface="Times New Roman"/>
                          <a:ea typeface="Times New Roman"/>
                        </a:rPr>
                        <a:t>Задачи ОАО «РЖД» в области охраны труда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14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630555" algn="l"/>
                        </a:tabLst>
                      </a:pP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Стать лидером – показать приверженность принципам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630555" algn="l"/>
                        </a:tabLst>
                      </a:pP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Воспитание корпоративной культуры безопасности труда, ответственного отношения </a:t>
                      </a:r>
                      <a:r>
                        <a:rPr lang="ru-RU" sz="1400" dirty="0" smtClean="0">
                          <a:latin typeface="Times New Roman"/>
                          <a:ea typeface="Times New Roman"/>
                        </a:rPr>
                        <a:t>к здоровью </a:t>
                      </a: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работников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007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630555" algn="l"/>
                        </a:tabLst>
                      </a:pP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Выявлять угрозы – контролировать риски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630555" algn="l"/>
                        </a:tabLst>
                      </a:pPr>
                      <a:r>
                        <a:rPr lang="ru-RU" sz="1400">
                          <a:latin typeface="Times New Roman"/>
                          <a:ea typeface="Times New Roman"/>
                        </a:rPr>
                        <a:t>Снижение потенциальных рисков в области охраны труда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014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Определять цели – разрабатывать программы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630555" algn="l"/>
                        </a:tabLst>
                      </a:pP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Повышение эффективности предупреждающих мер по соблюдению требований норм охраны труда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1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latin typeface="Times New Roman"/>
                          <a:ea typeface="Times New Roman"/>
                        </a:rPr>
                        <a:t>Создать систему безопасности и гигиены труда – достичь высокого уровня организации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630555" algn="l"/>
                        </a:tabLst>
                      </a:pP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Совершенствование системы управления в области охраны труда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357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latin typeface="Times New Roman"/>
                          <a:ea typeface="Times New Roman"/>
                        </a:rPr>
                        <a:t>Обеспечивать безопасность и гигиену труда на рабочих местах при работе со станками и оборудованием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630555" algn="l"/>
                        </a:tabLst>
                      </a:pP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Обеспечение соответствия деятельности в области охраны труда современному уровню развития науки и техники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01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Повышать квалификацию – развивать </a:t>
                      </a:r>
                      <a:r>
                        <a:rPr lang="ru-RU" sz="1400" dirty="0" smtClean="0">
                          <a:latin typeface="Times New Roman"/>
                          <a:ea typeface="Times New Roman"/>
                        </a:rPr>
                        <a:t>профессиональные </a:t>
                      </a: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навыки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630555" algn="l"/>
                        </a:tabLst>
                      </a:pP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Повышение уровня подготовки </a:t>
                      </a:r>
                      <a:r>
                        <a:rPr lang="ru-RU" sz="1400" dirty="0" smtClean="0">
                          <a:latin typeface="Times New Roman"/>
                          <a:ea typeface="Times New Roman"/>
                        </a:rPr>
                        <a:t>персонала </a:t>
                      </a: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по вопросам охраны труда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021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ru-RU" sz="1400">
                          <a:latin typeface="Times New Roman"/>
                          <a:ea typeface="Times New Roman"/>
                        </a:rPr>
                        <a:t>Инвестировать в кадры – мотивировать посредством участия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  <a:tabLst>
                          <a:tab pos="630555" algn="l"/>
                        </a:tabLst>
                      </a:pP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Обеспечение, развитие и стимулирование персональной и коллективной </a:t>
                      </a:r>
                      <a:r>
                        <a:rPr lang="ru-RU" sz="1400" dirty="0" smtClean="0">
                          <a:latin typeface="Times New Roman"/>
                          <a:ea typeface="Times New Roman"/>
                        </a:rPr>
                        <a:t>ответственности работников </a:t>
                      </a: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холдинга </a:t>
                      </a:r>
                      <a:r>
                        <a:rPr lang="ru-RU" sz="1400" dirty="0" smtClean="0">
                          <a:latin typeface="Times New Roman"/>
                          <a:ea typeface="Times New Roman"/>
                        </a:rPr>
                        <a:t>«РЖД» </a:t>
                      </a:r>
                      <a:r>
                        <a:rPr lang="ru-RU" sz="1400" dirty="0">
                          <a:latin typeface="Times New Roman"/>
                          <a:ea typeface="Times New Roman"/>
                        </a:rPr>
                        <a:t>за соблюдением требований в области охраны труда</a:t>
                      </a:r>
                    </a:p>
                  </a:txBody>
                  <a:tcPr marL="46653" marR="4665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71550"/>
            <a:ext cx="3744416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939902"/>
            <a:ext cx="4572000" cy="921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699542"/>
            <a:ext cx="4153731" cy="4120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Новый рисунок 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19672" y="2355726"/>
            <a:ext cx="1373691" cy="1440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123478"/>
            <a:ext cx="8964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ja-JP" b="1" dirty="0" smtClean="0">
                <a:solidFill>
                  <a:schemeClr val="tx2"/>
                </a:solidFill>
                <a:sym typeface="GillSans-Normal"/>
              </a:rPr>
              <a:t>ПРОГРАММА РЕАЛИЗАЦИИ КОНЦЕПЦИИ «</a:t>
            </a:r>
            <a:r>
              <a:rPr lang="en-US" altLang="ja-JP" b="1" dirty="0" smtClean="0">
                <a:solidFill>
                  <a:schemeClr val="tx2"/>
                </a:solidFill>
                <a:sym typeface="GillSans-Normal"/>
              </a:rPr>
              <a:t>VISION ZERO</a:t>
            </a:r>
            <a:r>
              <a:rPr lang="ru-RU" altLang="ja-JP" b="1" dirty="0" smtClean="0">
                <a:solidFill>
                  <a:schemeClr val="tx2"/>
                </a:solidFill>
                <a:sym typeface="GillSans-Normal"/>
              </a:rPr>
              <a:t>»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5128</TotalTime>
  <Words>1193</Words>
  <Application>Microsoft Office PowerPoint</Application>
  <PresentationFormat>Экран (16:9)</PresentationFormat>
  <Paragraphs>199</Paragraphs>
  <Slides>21</Slides>
  <Notes>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Тема Office</vt:lpstr>
      <vt:lpstr> Система управления охраной труда в ОАО «РЖД»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ВИРТУАЛЬНЫЙ КЛАСС ПО ОХРАНЕ ТРУДА</vt:lpstr>
      <vt:lpstr>Виртуальный класс ЦВ </vt:lpstr>
      <vt:lpstr>Проведение оценочных сессий профессиональных знаний по охране труда для руководителей среднего звена ОАО «РЖД»</vt:lpstr>
      <vt:lpstr>Формат проведения оценочных сессий</vt:lpstr>
      <vt:lpstr>Основной (очный) этап</vt:lpstr>
      <vt:lpstr>Реализация Информационно-образовательной среды по проведению оценочных сессий по охране труда</vt:lpstr>
      <vt:lpstr>Задачи по внедрению оценочных сессий в  ОАО «РЖД» в 2019 году</vt:lpstr>
      <vt:lpstr>Слайд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Зачиняев Антон Геннадиевич</cp:lastModifiedBy>
  <cp:revision>553</cp:revision>
  <dcterms:created xsi:type="dcterms:W3CDTF">2011-05-23T14:04:51Z</dcterms:created>
  <dcterms:modified xsi:type="dcterms:W3CDTF">2019-10-21T13:57:32Z</dcterms:modified>
</cp:coreProperties>
</file>